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5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</p:sldIdLst>
  <p:sldSz cx="19477038" cy="10972800"/>
  <p:notesSz cx="6858000" cy="9144000"/>
  <p:embeddedFontLst>
    <p:embeddedFont>
      <p:font typeface="Gill Sans" panose="020B0604020202020204" charset="0"/>
      <p:regular r:id="rId60"/>
      <p:bold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Medium" pitchFamily="2" charset="0"/>
      <p:regular r:id="rId70"/>
      <p:bold r:id="rId71"/>
      <p:italic r:id="rId72"/>
      <p:boldItalic r:id="rId73"/>
    </p:embeddedFont>
    <p:embeddedFont>
      <p:font typeface="Raleway SemiBold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4">
          <p15:clr>
            <a:srgbClr val="747775"/>
          </p15:clr>
        </p15:guide>
        <p15:guide id="2" pos="11534">
          <p15:clr>
            <a:srgbClr val="747775"/>
          </p15:clr>
        </p15:guide>
        <p15:guide id="3" pos="991">
          <p15:clr>
            <a:srgbClr val="747775"/>
          </p15:clr>
        </p15:guide>
        <p15:guide id="4" orient="horz" pos="432">
          <p15:clr>
            <a:srgbClr val="747775"/>
          </p15:clr>
        </p15:guide>
        <p15:guide id="5" orient="horz" pos="2708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ggMUuIKK+ho5z/S3qFx3n1fkgD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a Emad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2D8716-CE96-4F00-84FA-F9669AF1C7FA}">
  <a:tblStyle styleId="{F92D8716-CE96-4F00-84FA-F9669AF1C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64" y="29"/>
      </p:cViewPr>
      <p:guideLst>
        <p:guide orient="horz" pos="5544"/>
        <p:guide pos="11534"/>
        <p:guide pos="991"/>
        <p:guide orient="horz" pos="432"/>
        <p:guide orient="horz" pos="2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82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8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1:33.834" idx="2">
    <p:pos x="7303" y="3022"/>
    <p:text>red =&gt; gap analysis
green =&gt; standarization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mwrWGp0"/>
      </p:ext>
    </p:extLst>
  </p:cm>
  <p:cm authorId="0" dt="2025-06-27T23:51:55.348" idx="1">
    <p:pos x="7303" y="2922"/>
    <p:text>add animation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mwrWGp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7T23:54:07.494" idx="3">
    <p:pos x="7212" y="4002"/>
    <p:text>review index, partitions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mwrWGp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6-28T00:17:19.129" idx="4">
    <p:pos x="1405" y="2579"/>
    <p:text>AI-Driven Enhancements 
• Domain Detection: 
o TF-IDF + logistic regression (scikit-learn). 
o BERT embeddings (HuggingFace Transformers) fine-tuned on 50 K JSON 
schemas—achieving 92.4 % accuracy. 
• LLM Prompts: GPT-4 and Gemini Flash produce suggestions for audit fields, surrogate 
keys, partitioning. 
• Validation: Rule-based checks enforce SCD, data-type, and referential constraints before 
persistence.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mwrWGqA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e763b733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3e763b733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d3a2d5f4a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6" name="Google Shape;366;g33d3a2d5f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d3a2d5f4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33d3a2d5f4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fdde22b16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58"/>
              <a:t>We already used AST Normalization and regex-based and found regex-based is faster</a:t>
            </a:r>
            <a:endParaRPr sz="1558"/>
          </a:p>
        </p:txBody>
      </p:sp>
      <p:sp>
        <p:nvSpPr>
          <p:cNvPr id="416" name="Google Shape;416;g33fdde22b1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ae1846527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36ae184652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19e2a0e0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3419e2a0e0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9e2a0e0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3419e2a0e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ae1846527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36ae184652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19e2a0e06_1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3419e2a0e06_1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3fdde22b16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g33fdde22b1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19e2a0e06_1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3419e2a0e06_1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19e2a0e0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3419e2a0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fdde22b16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33fdde22b1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19e2a0e06_1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3419e2a0e06_1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19e2a0e0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g3419e2a0e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19e2a0e06_13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g3419e2a0e06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19e2a0e06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3419e2a0e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fdde22b1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11" name="Google Shape;711;g33fdde22b1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19e2a0e06_1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g3419e2a0e06_1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ae1846527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g36ae184652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b418d843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end of preprocessing </a:t>
            </a:r>
            <a:endParaRPr/>
          </a:p>
        </p:txBody>
      </p:sp>
      <p:sp>
        <p:nvSpPr>
          <p:cNvPr id="759" name="Google Shape;759;g36b418d84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d3a2d5f4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g33d3a2d5f4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ae1846527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36ae184652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ae1846527_0_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TPC-DS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Transaction Processing Performance Council – Decision Support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standard benchmark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used to evaluate the performance of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data warehouse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especially for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decision support workloads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33" name="Google Shape;833;g36ae1846527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ae1846527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g36ae1846527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b418d843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g36b418d843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b418d8434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36b418d84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b418d8434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g36b418d8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b418d8434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g36b418d843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Integration: Combines data from </a:t>
            </a:r>
            <a:r>
              <a:rPr lang="en-US" sz="1300" b="1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various</a:t>
            </a: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 operational systems (e.g., sales, marketing, finance) into a unified format.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Historical Data Storage: Maintains historical records, allowing for trend analysis over time.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solidFill>
                  <a:srgbClr val="0C3512"/>
                </a:solidFill>
                <a:latin typeface="Montserrat"/>
                <a:ea typeface="Montserrat"/>
                <a:cs typeface="Montserrat"/>
                <a:sym typeface="Montserrat"/>
              </a:rPr>
              <a:t>Optimized for Querying: Designed to handle complex queries and large-scale data analysis quickly.</a:t>
            </a: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b418d8434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36b418d843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b418d8434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g36b418d843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3d3a2d5f4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g33d3a2d5f4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6ae1846527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4" name="Google Shape;934;g36ae1846527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3d3a2d5f4a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g33d3a2d5f4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ae1846527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9" name="Google Shape;959;g36ae184652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ae1846527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0" name="Google Shape;970;g36ae1846527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6ae1846527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1" name="Google Shape;981;g36ae1846527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6ae1846527_0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2" name="Google Shape;992;g36ae1846527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ae1846527_0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g36ae1846527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6ae1846527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36ae1846527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ae1846527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5" name="Google Shape;1025;g36ae1846527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6ae1846527_0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36ae1846527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ae1846527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g36ae1846527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3e763b7330_1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g33e763b7330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19e2a0e0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3419e2a0e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d3a2d5f4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3d3a2d5f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0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0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0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3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78036" cy="60780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4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44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45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4838" cy="14748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6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>
            <a:spLocks noGrp="1"/>
          </p:cNvSpPr>
          <p:nvPr>
            <p:ph type="pic" idx="2"/>
          </p:nvPr>
        </p:nvSpPr>
        <p:spPr>
          <a:xfrm>
            <a:off x="0" y="-1"/>
            <a:ext cx="19477038" cy="1097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88" name="Google Shape;88;p48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89" name="Google Shape;89;p48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8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92" name="Google Shape;92;p48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3406" y="3549458"/>
            <a:ext cx="3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2406" y="1121258"/>
            <a:ext cx="3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2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3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107" name="Google Shape;107;p53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4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54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54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>
            <a:spLocks noGrp="1"/>
          </p:cNvSpPr>
          <p:nvPr>
            <p:ph type="pic" idx="2"/>
          </p:nvPr>
        </p:nvSpPr>
        <p:spPr>
          <a:xfrm>
            <a:off x="4876397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55"/>
          <p:cNvSpPr>
            <a:spLocks noGrp="1"/>
          </p:cNvSpPr>
          <p:nvPr>
            <p:ph type="pic" idx="3"/>
          </p:nvPr>
        </p:nvSpPr>
        <p:spPr>
          <a:xfrm>
            <a:off x="0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55"/>
          <p:cNvSpPr>
            <a:spLocks noGrp="1"/>
          </p:cNvSpPr>
          <p:nvPr>
            <p:ph type="pic" idx="4"/>
          </p:nvPr>
        </p:nvSpPr>
        <p:spPr>
          <a:xfrm>
            <a:off x="9738518" y="1"/>
            <a:ext cx="4862122" cy="37070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55"/>
          <p:cNvSpPr>
            <a:spLocks noGrp="1"/>
          </p:cNvSpPr>
          <p:nvPr>
            <p:ph type="pic" idx="5"/>
          </p:nvPr>
        </p:nvSpPr>
        <p:spPr>
          <a:xfrm>
            <a:off x="14614916" y="7303838"/>
            <a:ext cx="4862122" cy="36689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8661400" y="2209800"/>
            <a:ext cx="9000993" cy="6553200"/>
          </a:xfrm>
          <a:prstGeom prst="rect">
            <a:avLst/>
          </a:prstGeom>
          <a:solidFill>
            <a:srgbClr val="F2F2F2">
              <a:alpha val="4392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2"/>
          </p:nvPr>
        </p:nvSpPr>
        <p:spPr>
          <a:xfrm>
            <a:off x="6699501" y="2447383"/>
            <a:ext cx="6068634" cy="6068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>
            <a:spLocks noGrp="1"/>
          </p:cNvSpPr>
          <p:nvPr>
            <p:ph type="pic" idx="2"/>
          </p:nvPr>
        </p:nvSpPr>
        <p:spPr>
          <a:xfrm>
            <a:off x="9738519" y="1"/>
            <a:ext cx="7838721" cy="67842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>
            <a:spLocks noGrp="1"/>
          </p:cNvSpPr>
          <p:nvPr>
            <p:ph type="pic" idx="2"/>
          </p:nvPr>
        </p:nvSpPr>
        <p:spPr>
          <a:xfrm>
            <a:off x="2073942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59"/>
          <p:cNvSpPr>
            <a:spLocks noGrp="1"/>
          </p:cNvSpPr>
          <p:nvPr>
            <p:ph type="pic" idx="3"/>
          </p:nvPr>
        </p:nvSpPr>
        <p:spPr>
          <a:xfrm>
            <a:off x="725499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59"/>
          <p:cNvSpPr>
            <a:spLocks noGrp="1"/>
          </p:cNvSpPr>
          <p:nvPr>
            <p:ph type="pic" idx="4"/>
          </p:nvPr>
        </p:nvSpPr>
        <p:spPr>
          <a:xfrm>
            <a:off x="12436045" y="3420642"/>
            <a:ext cx="4967052" cy="29409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>
            <a:spLocks noGrp="1"/>
          </p:cNvSpPr>
          <p:nvPr>
            <p:ph type="pic" idx="2"/>
          </p:nvPr>
        </p:nvSpPr>
        <p:spPr>
          <a:xfrm>
            <a:off x="12966398" y="134621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0"/>
          <p:cNvSpPr>
            <a:spLocks noGrp="1"/>
          </p:cNvSpPr>
          <p:nvPr>
            <p:ph type="pic" idx="3"/>
          </p:nvPr>
        </p:nvSpPr>
        <p:spPr>
          <a:xfrm>
            <a:off x="13154063" y="6405143"/>
            <a:ext cx="1472557" cy="14725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6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6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61"/>
          <p:cNvSpPr>
            <a:spLocks noGrp="1"/>
          </p:cNvSpPr>
          <p:nvPr>
            <p:ph type="pic" idx="2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>
            <a:spLocks noGrp="1"/>
          </p:cNvSpPr>
          <p:nvPr>
            <p:ph type="pic" idx="2"/>
          </p:nvPr>
        </p:nvSpPr>
        <p:spPr>
          <a:xfrm>
            <a:off x="4637469" y="0"/>
            <a:ext cx="10173528" cy="855330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_Title Slide">
  <p:cSld name="2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8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oogle Shape;29;p35"/>
          <p:cNvGrpSpPr/>
          <p:nvPr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30" name="Google Shape;30;p35"/>
            <p:cNvSpPr/>
            <p:nvPr/>
          </p:nvSpPr>
          <p:spPr>
            <a:xfrm>
              <a:off x="-2861" y="7093454"/>
              <a:ext cx="4014423" cy="3879346"/>
            </a:xfrm>
            <a:custGeom>
              <a:avLst/>
              <a:gdLst/>
              <a:ahLst/>
              <a:cxnLst/>
              <a:rect l="l" t="t" r="r" b="b"/>
              <a:pathLst>
                <a:path w="4152900" h="3981450" extrusionOk="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1960"/>
                  </a:srgbClr>
                </a:gs>
                <a:gs pos="55000">
                  <a:srgbClr val="B0DC70">
                    <a:alpha val="32156"/>
                  </a:srgbClr>
                </a:gs>
                <a:gs pos="100000">
                  <a:srgbClr val="11815C">
                    <a:alpha val="3137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5"/>
            <p:cNvSpPr/>
            <p:nvPr/>
          </p:nvSpPr>
          <p:spPr>
            <a:xfrm>
              <a:off x="0" y="5931257"/>
              <a:ext cx="1189942" cy="2524513"/>
            </a:xfrm>
            <a:custGeom>
              <a:avLst/>
              <a:gdLst/>
              <a:ahLst/>
              <a:cxnLst/>
              <a:rect l="l" t="t" r="r" b="b"/>
              <a:pathLst>
                <a:path w="1189942" h="2524513" extrusionOk="0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70000" dist="622300" dir="2700000" algn="tl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35"/>
          <p:cNvGrpSpPr/>
          <p:nvPr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33" name="Google Shape;33;p35"/>
            <p:cNvSpPr/>
            <p:nvPr/>
          </p:nvSpPr>
          <p:spPr>
            <a:xfrm>
              <a:off x="13922478" y="2"/>
              <a:ext cx="5558654" cy="4717968"/>
            </a:xfrm>
            <a:custGeom>
              <a:avLst/>
              <a:gdLst/>
              <a:ahLst/>
              <a:cxnLst/>
              <a:rect l="l" t="t" r="r" b="b"/>
              <a:pathLst>
                <a:path w="6005764" h="6318150" extrusionOk="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81B2C">
                    <a:alpha val="23921"/>
                  </a:srgbClr>
                </a:gs>
                <a:gs pos="55000">
                  <a:srgbClr val="B0DC70">
                    <a:alpha val="43137"/>
                  </a:srgbClr>
                </a:gs>
                <a:gs pos="100000">
                  <a:srgbClr val="11815C">
                    <a:alpha val="40000"/>
                  </a:srgbClr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5"/>
            <p:cNvSpPr/>
            <p:nvPr/>
          </p:nvSpPr>
          <p:spPr>
            <a:xfrm>
              <a:off x="17828114" y="1072550"/>
              <a:ext cx="1663044" cy="5300581"/>
            </a:xfrm>
            <a:custGeom>
              <a:avLst/>
              <a:gdLst/>
              <a:ahLst/>
              <a:cxnLst/>
              <a:rect l="l" t="t" r="r" b="b"/>
              <a:pathLst>
                <a:path w="2541212" h="6914404" extrusionOk="0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/>
          <p:nvPr/>
        </p:nvSpPr>
        <p:spPr>
          <a:xfrm>
            <a:off x="1366019" y="5646059"/>
            <a:ext cx="16745000" cy="5326742"/>
          </a:xfrm>
          <a:prstGeom prst="round2SameRect">
            <a:avLst>
              <a:gd name="adj1" fmla="val 4610"/>
              <a:gd name="adj2" fmla="val 0"/>
            </a:avLst>
          </a:prstGeom>
          <a:gradFill>
            <a:gsLst>
              <a:gs pos="0">
                <a:schemeClr val="accent5"/>
              </a:gs>
              <a:gs pos="9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7"/>
          <p:cNvSpPr>
            <a:spLocks noGrp="1"/>
          </p:cNvSpPr>
          <p:nvPr>
            <p:ph type="pic" idx="2"/>
          </p:nvPr>
        </p:nvSpPr>
        <p:spPr>
          <a:xfrm>
            <a:off x="2213292" y="3742329"/>
            <a:ext cx="5973888" cy="5090984"/>
          </a:xfrm>
          <a:prstGeom prst="roundRect">
            <a:avLst>
              <a:gd name="adj" fmla="val 3552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>
            <a:spLocks noGrp="1"/>
          </p:cNvSpPr>
          <p:nvPr>
            <p:ph type="pic" idx="2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  <p:sp>
        <p:nvSpPr>
          <p:cNvPr id="41" name="Google Shape;41;p38"/>
          <p:cNvSpPr>
            <a:spLocks noGrp="1"/>
          </p:cNvSpPr>
          <p:nvPr>
            <p:ph type="pic" idx="3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rgbClr val="F2F2F2"/>
          </a:solidFill>
          <a:ln>
            <a:noFill/>
          </a:ln>
          <a:effectLst>
            <a:outerShdw blurRad="1270000" dist="1460500" dir="5400000" sx="90000" sy="90000" algn="t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>
            <a:spLocks noGrp="1"/>
          </p:cNvSpPr>
          <p:nvPr>
            <p:ph type="pic" idx="2"/>
          </p:nvPr>
        </p:nvSpPr>
        <p:spPr>
          <a:xfrm>
            <a:off x="8915400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39"/>
          <p:cNvSpPr>
            <a:spLocks noGrp="1"/>
          </p:cNvSpPr>
          <p:nvPr>
            <p:ph type="pic" idx="3"/>
          </p:nvPr>
        </p:nvSpPr>
        <p:spPr>
          <a:xfrm>
            <a:off x="12435946" y="548640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39"/>
          <p:cNvSpPr>
            <a:spLocks noGrp="1"/>
          </p:cNvSpPr>
          <p:nvPr>
            <p:ph type="pic" idx="4"/>
          </p:nvPr>
        </p:nvSpPr>
        <p:spPr>
          <a:xfrm>
            <a:off x="15956492" y="0"/>
            <a:ext cx="3520546" cy="548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6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6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 flipH="1">
            <a:off x="17971062" y="9953375"/>
            <a:ext cx="15158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‹#›</a:t>
            </a:fld>
            <a:endParaRPr sz="87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" name="Google Shape;76;p2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1230086" y="678449"/>
            <a:ext cx="2746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325D15"/>
                </a:solidFill>
                <a:latin typeface="Raleway"/>
                <a:ea typeface="Raleway"/>
                <a:cs typeface="Raleway"/>
                <a:sym typeface="Raleway"/>
              </a:rPr>
              <a:t>DataForge</a:t>
            </a:r>
            <a:endParaRPr sz="1500" b="1" i="0" u="none" strike="noStrike" cap="none" dirty="0">
              <a:solidFill>
                <a:srgbClr val="325D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existbi.com/blog/key-statistics-data-warehou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-vault.com/data-warehouse-market-size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accent1">
              <a:alpha val="4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1"/>
          <p:cNvGrpSpPr/>
          <p:nvPr/>
        </p:nvGrpSpPr>
        <p:grpSpPr>
          <a:xfrm>
            <a:off x="4084563" y="4058957"/>
            <a:ext cx="11307900" cy="2977953"/>
            <a:chOff x="4084638" y="3962280"/>
            <a:chExt cx="11307900" cy="2977953"/>
          </a:xfrm>
        </p:grpSpPr>
        <p:sp>
          <p:nvSpPr>
            <p:cNvPr id="146" name="Google Shape;146;p1"/>
            <p:cNvSpPr txBox="1"/>
            <p:nvPr/>
          </p:nvSpPr>
          <p:spPr>
            <a:xfrm>
              <a:off x="4084638" y="3962280"/>
              <a:ext cx="11307900" cy="23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800"/>
                <a:buFont typeface="Arial"/>
                <a:buNone/>
              </a:pPr>
              <a:r>
                <a:rPr lang="en-US" sz="13800" b="0" i="0" u="none" strike="noStrike" cap="none" dirty="0">
                  <a:solidFill>
                    <a:srgbClr val="0C3512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DataForge</a:t>
              </a:r>
              <a:endParaRPr sz="1400" b="0" i="0" u="none" strike="noStrike" cap="none" dirty="0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 txBox="1"/>
            <p:nvPr/>
          </p:nvSpPr>
          <p:spPr>
            <a:xfrm>
              <a:off x="5379720" y="5986166"/>
              <a:ext cx="8854500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Automated Data Warehouse Schema Generator with AI-Driven Enhancements</a:t>
              </a:r>
              <a:endParaRPr sz="28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8" name="Google Shape;148;p1"/>
          <p:cNvSpPr/>
          <p:nvPr/>
        </p:nvSpPr>
        <p:spPr>
          <a:xfrm>
            <a:off x="1955800" y="3619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293738" y="1264800"/>
            <a:ext cx="8591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Ain Shams University</a:t>
            </a:r>
            <a:endParaRPr sz="24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Faculty of Computer and Information Sciences Information Systems Department</a:t>
            </a:r>
            <a:endParaRPr sz="2000" b="0" i="0" u="none" strike="noStrike" cap="none" dirty="0">
              <a:solidFill>
                <a:srgbClr val="0C351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50" name="Google Shape;150;p1" descr="A logo with bird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875" y="666750"/>
            <a:ext cx="1475600" cy="1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 flipH="1">
            <a:off x="-12" y="8702817"/>
            <a:ext cx="19477038" cy="2269983"/>
          </a:xfrm>
          <a:custGeom>
            <a:avLst/>
            <a:gdLst/>
            <a:ahLst/>
            <a:cxnLst/>
            <a:rect l="l" t="t" r="r" b="b"/>
            <a:pathLst>
              <a:path w="19477038" h="2269983" extrusionOk="0">
                <a:moveTo>
                  <a:pt x="3930832" y="35"/>
                </a:moveTo>
                <a:cubicBezTo>
                  <a:pt x="9314928" y="-9889"/>
                  <a:pt x="13626820" y="2124594"/>
                  <a:pt x="19477038" y="422999"/>
                </a:cubicBezTo>
                <a:lnTo>
                  <a:pt x="19477038" y="2269983"/>
                </a:lnTo>
                <a:lnTo>
                  <a:pt x="0" y="2269983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8050" y="2560525"/>
            <a:ext cx="20148874" cy="71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 txBox="1"/>
          <p:nvPr/>
        </p:nvSpPr>
        <p:spPr>
          <a:xfrm>
            <a:off x="4432100" y="5455075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12616150" y="4142300"/>
            <a:ext cx="1395600" cy="3693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17117650" y="5741313"/>
            <a:ext cx="868500" cy="523200"/>
          </a:xfrm>
          <a:prstGeom prst="rect">
            <a:avLst/>
          </a:prstGeom>
          <a:solidFill>
            <a:srgbClr val="FFFA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e763b7330_1_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g33e763b7330_1_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1" name="Google Shape;351;g33e763b7330_1_1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2" name="Google Shape;352;g33e763b7330_1_1"/>
          <p:cNvSpPr/>
          <p:nvPr/>
        </p:nvSpPr>
        <p:spPr>
          <a:xfrm>
            <a:off x="683175" y="2682325"/>
            <a:ext cx="17783251" cy="7423367"/>
          </a:xfrm>
          <a:custGeom>
            <a:avLst/>
            <a:gdLst/>
            <a:ahLst/>
            <a:cxnLst/>
            <a:rect l="l" t="t" r="r" b="b"/>
            <a:pathLst>
              <a:path w="8290560" h="4217822" extrusionOk="0">
                <a:moveTo>
                  <a:pt x="0" y="0"/>
                </a:moveTo>
                <a:lnTo>
                  <a:pt x="8290560" y="0"/>
                </a:lnTo>
                <a:lnTo>
                  <a:pt x="8290560" y="4217823"/>
                </a:lnTo>
                <a:lnTo>
                  <a:pt x="0" y="4217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3" name="Google Shape;353;g33e763b7330_1_1"/>
          <p:cNvSpPr txBox="1"/>
          <p:nvPr/>
        </p:nvSpPr>
        <p:spPr>
          <a:xfrm>
            <a:off x="2769075" y="3072850"/>
            <a:ext cx="298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User Authentication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g33e763b7330_1_1"/>
          <p:cNvSpPr txBox="1"/>
          <p:nvPr/>
        </p:nvSpPr>
        <p:spPr>
          <a:xfrm>
            <a:off x="13560700" y="2935750"/>
            <a:ext cx="298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Schema Upload &amp; parsing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g33e763b7330_1_1"/>
          <p:cNvSpPr txBox="1"/>
          <p:nvPr/>
        </p:nvSpPr>
        <p:spPr>
          <a:xfrm>
            <a:off x="1649425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Detection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g33e763b7330_1_1"/>
          <p:cNvSpPr txBox="1"/>
          <p:nvPr/>
        </p:nvSpPr>
        <p:spPr>
          <a:xfrm>
            <a:off x="14850350" y="46123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Generation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33e763b7330_1_1"/>
          <p:cNvSpPr txBox="1"/>
          <p:nvPr/>
        </p:nvSpPr>
        <p:spPr>
          <a:xfrm>
            <a:off x="9239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Visualization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33e763b7330_1_1"/>
          <p:cNvSpPr txBox="1"/>
          <p:nvPr/>
        </p:nvSpPr>
        <p:spPr>
          <a:xfrm>
            <a:off x="15386425" y="612548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 Enhancements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33e763b7330_1_1"/>
          <p:cNvSpPr txBox="1"/>
          <p:nvPr/>
        </p:nvSpPr>
        <p:spPr>
          <a:xfrm>
            <a:off x="1722825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Editing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33e763b7330_1_1"/>
          <p:cNvSpPr txBox="1"/>
          <p:nvPr/>
        </p:nvSpPr>
        <p:spPr>
          <a:xfrm>
            <a:off x="14850350" y="7676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Versioning &amp; Undo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33e763b7330_1_1"/>
          <p:cNvSpPr txBox="1"/>
          <p:nvPr/>
        </p:nvSpPr>
        <p:spPr>
          <a:xfrm>
            <a:off x="3105100" y="9044975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Metadata Management</a:t>
            </a:r>
            <a:endParaRPr sz="21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g33e763b7330_1_1"/>
          <p:cNvSpPr txBox="1"/>
          <p:nvPr/>
        </p:nvSpPr>
        <p:spPr>
          <a:xfrm>
            <a:off x="13551400" y="9206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Export &amp; Reporting</a:t>
            </a:r>
            <a:endParaRPr sz="2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g33e763b7330_1_1"/>
          <p:cNvSpPr txBox="1"/>
          <p:nvPr/>
        </p:nvSpPr>
        <p:spPr>
          <a:xfrm>
            <a:off x="8086113" y="5524200"/>
            <a:ext cx="3000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sz="57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Forge</a:t>
            </a:r>
            <a:endParaRPr sz="43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d3a2d5f4a_0_19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Non-Functional Requirements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g33d3a2d5f4a_0_19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0" name="Google Shape;370;g33d3a2d5f4a_0_196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B5A7ED69-1322-F7EE-7504-740BD0A9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0" y="2298134"/>
            <a:ext cx="9533878" cy="8387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d3a2d5f4a_0_238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g33d3a2d5f4a_0_238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2" name="Google Shape;412;g33d3a2d5f4a_0_23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13" name="Google Shape;413;g33d3a2d5f4a_0_238" title="use case .jpg"/>
          <p:cNvPicPr preferRelativeResize="0"/>
          <p:nvPr/>
        </p:nvPicPr>
        <p:blipFill rotWithShape="1">
          <a:blip r:embed="rId3">
            <a:alphaModFix/>
          </a:blip>
          <a:srcRect l="3909" r="8232"/>
          <a:stretch/>
        </p:blipFill>
        <p:spPr>
          <a:xfrm>
            <a:off x="2157676" y="2644100"/>
            <a:ext cx="15161674" cy="80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fdde22b16_4_5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3fdde22b16_4_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g33fdde22b16_4_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1" name="Google Shape;421;g33fdde22b16_4_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2" name="Google Shape;422;g33fdde22b16_4_5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3" name="Google Shape;423;g33fdde22b16_4_5" title="Screenshot 2025-06-26 185240.png"/>
          <p:cNvPicPr preferRelativeResize="0"/>
          <p:nvPr/>
        </p:nvPicPr>
        <p:blipFill rotWithShape="1">
          <a:blip r:embed="rId3">
            <a:alphaModFix/>
          </a:blip>
          <a:srcRect l="738" r="748"/>
          <a:stretch/>
        </p:blipFill>
        <p:spPr>
          <a:xfrm>
            <a:off x="1210250" y="5414275"/>
            <a:ext cx="8544475" cy="3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3fdde22b16_4_5" title="Screenshot 2025-06-26 185448.png"/>
          <p:cNvPicPr preferRelativeResize="0"/>
          <p:nvPr/>
        </p:nvPicPr>
        <p:blipFill rotWithShape="1">
          <a:blip r:embed="rId4">
            <a:alphaModFix/>
          </a:blip>
          <a:srcRect r="-1450"/>
          <a:stretch/>
        </p:blipFill>
        <p:spPr>
          <a:xfrm>
            <a:off x="12556200" y="3448425"/>
            <a:ext cx="5666950" cy="7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3fdde22b16_4_5"/>
          <p:cNvSpPr/>
          <p:nvPr/>
        </p:nvSpPr>
        <p:spPr>
          <a:xfrm>
            <a:off x="10049962" y="660902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3fdde22b16_4_5"/>
          <p:cNvSpPr txBox="1"/>
          <p:nvPr/>
        </p:nvSpPr>
        <p:spPr>
          <a:xfrm>
            <a:off x="3415723" y="3691475"/>
            <a:ext cx="633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Finite State Machine + Pattern Matching</a:t>
            </a:r>
            <a:endParaRPr sz="2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ae1846527_0_166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6ae1846527_0_166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g36ae1846527_0_166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4" name="Google Shape;434;g36ae1846527_0_166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5" name="Google Shape;435;g36ae1846527_0_166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g36ae1846527_0_166"/>
          <p:cNvCxnSpPr/>
          <p:nvPr/>
        </p:nvCxnSpPr>
        <p:spPr>
          <a:xfrm>
            <a:off x="1905134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7" name="Google Shape;437;g36ae1846527_0_166"/>
          <p:cNvCxnSpPr/>
          <p:nvPr/>
        </p:nvCxnSpPr>
        <p:spPr>
          <a:xfrm>
            <a:off x="503847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38" name="Google Shape;438;g36ae1846527_0_166"/>
          <p:cNvCxnSpPr/>
          <p:nvPr/>
        </p:nvCxnSpPr>
        <p:spPr>
          <a:xfrm>
            <a:off x="8192106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39" name="Google Shape;439;g36ae1846527_0_166"/>
          <p:cNvSpPr/>
          <p:nvPr/>
        </p:nvSpPr>
        <p:spPr>
          <a:xfrm rot="5400000">
            <a:off x="-489132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g36ae1846527_0_166"/>
          <p:cNvSpPr/>
          <p:nvPr/>
        </p:nvSpPr>
        <p:spPr>
          <a:xfrm rot="5400000">
            <a:off x="2644301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1" name="Google Shape;441;g36ae1846527_0_166"/>
          <p:cNvSpPr/>
          <p:nvPr/>
        </p:nvSpPr>
        <p:spPr>
          <a:xfrm>
            <a:off x="903688" y="3698000"/>
            <a:ext cx="2016274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2" name="Google Shape;442;g36ae1846527_0_166"/>
          <p:cNvGrpSpPr/>
          <p:nvPr/>
        </p:nvGrpSpPr>
        <p:grpSpPr>
          <a:xfrm>
            <a:off x="1064522" y="3698000"/>
            <a:ext cx="1694607" cy="1530502"/>
            <a:chOff x="0" y="0"/>
            <a:chExt cx="812800" cy="812800"/>
          </a:xfrm>
        </p:grpSpPr>
        <p:sp>
          <p:nvSpPr>
            <p:cNvPr id="443" name="Google Shape;44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36ae1846527_0_166"/>
          <p:cNvSpPr/>
          <p:nvPr/>
        </p:nvSpPr>
        <p:spPr>
          <a:xfrm>
            <a:off x="4191166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6" name="Google Shape;446;g36ae1846527_0_166"/>
          <p:cNvGrpSpPr/>
          <p:nvPr/>
        </p:nvGrpSpPr>
        <p:grpSpPr>
          <a:xfrm>
            <a:off x="4191166" y="3698000"/>
            <a:ext cx="1694607" cy="1530502"/>
            <a:chOff x="0" y="0"/>
            <a:chExt cx="812800" cy="812800"/>
          </a:xfrm>
        </p:grpSpPr>
        <p:sp>
          <p:nvSpPr>
            <p:cNvPr id="447" name="Google Shape;44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g36ae1846527_0_166"/>
          <p:cNvSpPr/>
          <p:nvPr/>
        </p:nvSpPr>
        <p:spPr>
          <a:xfrm rot="5400000">
            <a:off x="5777610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0" name="Google Shape;450;g36ae1846527_0_166"/>
          <p:cNvSpPr/>
          <p:nvPr/>
        </p:nvSpPr>
        <p:spPr>
          <a:xfrm>
            <a:off x="7324508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1" name="Google Shape;451;g36ae1846527_0_166"/>
          <p:cNvGrpSpPr/>
          <p:nvPr/>
        </p:nvGrpSpPr>
        <p:grpSpPr>
          <a:xfrm>
            <a:off x="7324508" y="3698000"/>
            <a:ext cx="1694607" cy="1530502"/>
            <a:chOff x="0" y="0"/>
            <a:chExt cx="812800" cy="812800"/>
          </a:xfrm>
        </p:grpSpPr>
        <p:sp>
          <p:nvSpPr>
            <p:cNvPr id="452" name="Google Shape;452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4" name="Google Shape;454;g36ae1846527_0_166"/>
          <p:cNvCxnSpPr/>
          <p:nvPr/>
        </p:nvCxnSpPr>
        <p:spPr>
          <a:xfrm>
            <a:off x="11315303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55" name="Google Shape;455;g36ae1846527_0_166"/>
          <p:cNvSpPr/>
          <p:nvPr/>
        </p:nvSpPr>
        <p:spPr>
          <a:xfrm rot="5400000">
            <a:off x="8904226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6" name="Google Shape;456;g36ae1846527_0_166"/>
          <p:cNvSpPr/>
          <p:nvPr/>
        </p:nvSpPr>
        <p:spPr>
          <a:xfrm>
            <a:off x="10457849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7" name="Google Shape;457;g36ae1846527_0_166"/>
          <p:cNvGrpSpPr/>
          <p:nvPr/>
        </p:nvGrpSpPr>
        <p:grpSpPr>
          <a:xfrm>
            <a:off x="10457849" y="3698000"/>
            <a:ext cx="1694607" cy="1530502"/>
            <a:chOff x="0" y="0"/>
            <a:chExt cx="812800" cy="812800"/>
          </a:xfrm>
        </p:grpSpPr>
        <p:sp>
          <p:nvSpPr>
            <p:cNvPr id="458" name="Google Shape;458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0" name="Google Shape;460;g36ae1846527_0_166"/>
          <p:cNvCxnSpPr/>
          <p:nvPr/>
        </p:nvCxnSpPr>
        <p:spPr>
          <a:xfrm>
            <a:off x="14458789" y="89654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1" name="Google Shape;461;g36ae1846527_0_166"/>
          <p:cNvSpPr/>
          <p:nvPr/>
        </p:nvSpPr>
        <p:spPr>
          <a:xfrm rot="5400000">
            <a:off x="12075589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2" name="Google Shape;462;g36ae1846527_0_166"/>
          <p:cNvSpPr/>
          <p:nvPr/>
        </p:nvSpPr>
        <p:spPr>
          <a:xfrm>
            <a:off x="13591191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3" name="Google Shape;463;g36ae1846527_0_166"/>
          <p:cNvGrpSpPr/>
          <p:nvPr/>
        </p:nvGrpSpPr>
        <p:grpSpPr>
          <a:xfrm>
            <a:off x="13591191" y="3698000"/>
            <a:ext cx="1694607" cy="1530502"/>
            <a:chOff x="0" y="0"/>
            <a:chExt cx="812800" cy="812800"/>
          </a:xfrm>
        </p:grpSpPr>
        <p:sp>
          <p:nvSpPr>
            <p:cNvPr id="464" name="Google Shape;46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6" name="Google Shape;466;g36ae1846527_0_166"/>
          <p:cNvCxnSpPr/>
          <p:nvPr/>
        </p:nvCxnSpPr>
        <p:spPr>
          <a:xfrm>
            <a:off x="17579583" y="9117898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67" name="Google Shape;467;g36ae1846527_0_166"/>
          <p:cNvSpPr/>
          <p:nvPr/>
        </p:nvSpPr>
        <p:spPr>
          <a:xfrm rot="5400000">
            <a:off x="15177568" y="5418168"/>
            <a:ext cx="4801914" cy="299536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8" name="Google Shape;468;g36ae1846527_0_166"/>
          <p:cNvSpPr/>
          <p:nvPr/>
        </p:nvSpPr>
        <p:spPr>
          <a:xfrm>
            <a:off x="16724533" y="3698000"/>
            <a:ext cx="2016652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9" name="Google Shape;469;g36ae1846527_0_166"/>
          <p:cNvGrpSpPr/>
          <p:nvPr/>
        </p:nvGrpSpPr>
        <p:grpSpPr>
          <a:xfrm>
            <a:off x="16724533" y="3698000"/>
            <a:ext cx="1694607" cy="1530502"/>
            <a:chOff x="0" y="0"/>
            <a:chExt cx="812800" cy="812800"/>
          </a:xfrm>
        </p:grpSpPr>
        <p:sp>
          <p:nvSpPr>
            <p:cNvPr id="470" name="Google Shape;47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2" name="Google Shape;472;g36ae1846527_0_166"/>
          <p:cNvCxnSpPr/>
          <p:nvPr/>
        </p:nvCxnSpPr>
        <p:spPr>
          <a:xfrm>
            <a:off x="1905134" y="10011449"/>
            <a:ext cx="15666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473" name="Google Shape;473;g36ae1846527_0_166"/>
          <p:cNvGrpSpPr/>
          <p:nvPr/>
        </p:nvGrpSpPr>
        <p:grpSpPr>
          <a:xfrm>
            <a:off x="1727609" y="9851109"/>
            <a:ext cx="355031" cy="320650"/>
            <a:chOff x="0" y="0"/>
            <a:chExt cx="812800" cy="812800"/>
          </a:xfrm>
        </p:grpSpPr>
        <p:sp>
          <p:nvSpPr>
            <p:cNvPr id="474" name="Google Shape;474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g36ae1846527_0_166"/>
          <p:cNvGrpSpPr/>
          <p:nvPr/>
        </p:nvGrpSpPr>
        <p:grpSpPr>
          <a:xfrm>
            <a:off x="4860950" y="9851109"/>
            <a:ext cx="355031" cy="320650"/>
            <a:chOff x="0" y="0"/>
            <a:chExt cx="812800" cy="812800"/>
          </a:xfrm>
        </p:grpSpPr>
        <p:sp>
          <p:nvSpPr>
            <p:cNvPr id="477" name="Google Shape;477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g36ae1846527_0_166"/>
          <p:cNvGrpSpPr/>
          <p:nvPr/>
        </p:nvGrpSpPr>
        <p:grpSpPr>
          <a:xfrm>
            <a:off x="7994292" y="9851109"/>
            <a:ext cx="355031" cy="320650"/>
            <a:chOff x="0" y="0"/>
            <a:chExt cx="812800" cy="812800"/>
          </a:xfrm>
        </p:grpSpPr>
        <p:sp>
          <p:nvSpPr>
            <p:cNvPr id="480" name="Google Shape;480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g36ae1846527_0_166"/>
          <p:cNvGrpSpPr/>
          <p:nvPr/>
        </p:nvGrpSpPr>
        <p:grpSpPr>
          <a:xfrm>
            <a:off x="11128878" y="9851109"/>
            <a:ext cx="355031" cy="320650"/>
            <a:chOff x="0" y="0"/>
            <a:chExt cx="812800" cy="812800"/>
          </a:xfrm>
        </p:grpSpPr>
        <p:sp>
          <p:nvSpPr>
            <p:cNvPr id="483" name="Google Shape;483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g36ae1846527_0_166"/>
          <p:cNvGrpSpPr/>
          <p:nvPr/>
        </p:nvGrpSpPr>
        <p:grpSpPr>
          <a:xfrm>
            <a:off x="14260976" y="9851109"/>
            <a:ext cx="355031" cy="320650"/>
            <a:chOff x="0" y="0"/>
            <a:chExt cx="812800" cy="812800"/>
          </a:xfrm>
        </p:grpSpPr>
        <p:sp>
          <p:nvSpPr>
            <p:cNvPr id="486" name="Google Shape;486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5C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g36ae1846527_0_166"/>
          <p:cNvGrpSpPr/>
          <p:nvPr/>
        </p:nvGrpSpPr>
        <p:grpSpPr>
          <a:xfrm>
            <a:off x="17394317" y="9851109"/>
            <a:ext cx="355031" cy="320650"/>
            <a:chOff x="0" y="0"/>
            <a:chExt cx="812800" cy="812800"/>
          </a:xfrm>
        </p:grpSpPr>
        <p:sp>
          <p:nvSpPr>
            <p:cNvPr id="489" name="Google Shape;489;g36ae1846527_0_1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4F52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36ae1846527_0_16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g36ae1846527_0_166"/>
          <p:cNvSpPr txBox="1"/>
          <p:nvPr/>
        </p:nvSpPr>
        <p:spPr>
          <a:xfrm>
            <a:off x="747375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 Input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g36ae1846527_0_166"/>
          <p:cNvSpPr txBox="1"/>
          <p:nvPr/>
        </p:nvSpPr>
        <p:spPr>
          <a:xfrm>
            <a:off x="3857559" y="5467100"/>
            <a:ext cx="23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Pattern Detection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g36ae1846527_0_166"/>
          <p:cNvSpPr txBox="1"/>
          <p:nvPr/>
        </p:nvSpPr>
        <p:spPr>
          <a:xfrm>
            <a:off x="4455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Remove comments, standardize whitespace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4" name="Google Shape;494;g36ae1846527_0_166"/>
          <p:cNvSpPr txBox="1"/>
          <p:nvPr/>
        </p:nvSpPr>
        <p:spPr>
          <a:xfrm>
            <a:off x="3579009" y="6313550"/>
            <a:ext cx="2932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Find </a:t>
            </a:r>
            <a:r>
              <a:rPr lang="en-US" sz="1900">
                <a:solidFill>
                  <a:srgbClr val="1880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TABLE</a:t>
            </a: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statements using regex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5" name="Google Shape;495;g36ae1846527_0_166"/>
          <p:cNvSpPr txBox="1"/>
          <p:nvPr/>
        </p:nvSpPr>
        <p:spPr>
          <a:xfrm>
            <a:off x="6680817" y="5467100"/>
            <a:ext cx="2995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Content Extraction &amp; Parsing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g36ae1846527_0_166"/>
          <p:cNvSpPr txBox="1"/>
          <p:nvPr/>
        </p:nvSpPr>
        <p:spPr>
          <a:xfrm>
            <a:off x="6712317" y="6313550"/>
            <a:ext cx="2932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aleway Medium"/>
                <a:ea typeface="Raleway Medium"/>
                <a:cs typeface="Raleway Medium"/>
                <a:sym typeface="Raleway Medium"/>
              </a:rPr>
              <a:t>Extract table definitions and handle nested parentheses using stack-based logic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7" name="Google Shape;497;g36ae1846527_0_166"/>
          <p:cNvSpPr txBox="1"/>
          <p:nvPr/>
        </p:nvSpPr>
        <p:spPr>
          <a:xfrm>
            <a:off x="9838933" y="5467100"/>
            <a:ext cx="293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Component Splitting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g36ae1846527_0_166"/>
          <p:cNvSpPr txBox="1"/>
          <p:nvPr/>
        </p:nvSpPr>
        <p:spPr>
          <a:xfrm>
            <a:off x="9929533" y="6313550"/>
            <a:ext cx="2751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Separate columns and constraints by commas</a:t>
            </a:r>
            <a:b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99" name="Google Shape;499;g36ae1846527_0_166"/>
          <p:cNvSpPr txBox="1"/>
          <p:nvPr/>
        </p:nvSpPr>
        <p:spPr>
          <a:xfrm>
            <a:off x="13312096" y="5467100"/>
            <a:ext cx="23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Classification 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g36ae1846527_0_166"/>
          <p:cNvSpPr txBox="1"/>
          <p:nvPr/>
        </p:nvSpPr>
        <p:spPr>
          <a:xfrm>
            <a:off x="12978946" y="6313550"/>
            <a:ext cx="29952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Categorize as column level or table-level constraints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1" name="Google Shape;501;g36ae1846527_0_166"/>
          <p:cNvSpPr txBox="1"/>
          <p:nvPr/>
        </p:nvSpPr>
        <p:spPr>
          <a:xfrm>
            <a:off x="16080775" y="5467100"/>
            <a:ext cx="299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 JSON Generation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g36ae1846527_0_166"/>
          <p:cNvSpPr txBox="1"/>
          <p:nvPr/>
        </p:nvSpPr>
        <p:spPr>
          <a:xfrm>
            <a:off x="16112275" y="6313550"/>
            <a:ext cx="293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Structure output as JSON schema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3" name="Google Shape;503;g36ae1846527_0_166"/>
          <p:cNvSpPr txBox="1"/>
          <p:nvPr/>
        </p:nvSpPr>
        <p:spPr>
          <a:xfrm>
            <a:off x="4197909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g36ae1846527_0_166"/>
          <p:cNvSpPr txBox="1"/>
          <p:nvPr/>
        </p:nvSpPr>
        <p:spPr>
          <a:xfrm>
            <a:off x="7331217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g36ae1846527_0_166"/>
          <p:cNvSpPr txBox="1"/>
          <p:nvPr/>
        </p:nvSpPr>
        <p:spPr>
          <a:xfrm>
            <a:off x="10457833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g36ae1846527_0_166"/>
          <p:cNvSpPr txBox="1"/>
          <p:nvPr/>
        </p:nvSpPr>
        <p:spPr>
          <a:xfrm>
            <a:off x="13629196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g36ae1846527_0_166"/>
          <p:cNvSpPr txBox="1"/>
          <p:nvPr/>
        </p:nvSpPr>
        <p:spPr>
          <a:xfrm>
            <a:off x="167311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g36ae1846527_0_166"/>
          <p:cNvSpPr txBox="1"/>
          <p:nvPr/>
        </p:nvSpPr>
        <p:spPr>
          <a:xfrm>
            <a:off x="1064475" y="4172236"/>
            <a:ext cx="169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19e2a0e06_0_2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g3419e2a0e06_0_2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5" name="Google Shape;515;g3419e2a0e06_0_2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12</a:t>
            </a:r>
            <a:endParaRPr sz="2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16" name="Google Shape;516;g3419e2a0e06_0_20"/>
          <p:cNvSpPr txBox="1"/>
          <p:nvPr/>
        </p:nvSpPr>
        <p:spPr>
          <a:xfrm>
            <a:off x="1752825" y="3999275"/>
            <a:ext cx="15436200" cy="5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Efficient: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3–5× faster than AST-based parsers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Lightweight &amp; Integration-Friendly: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Minimal memory use, no external libraries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Robust &amp; Reliable: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Covers 97% of SQL DDL edge cases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Flexible Across SQL Dialects: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Regex-based logic adapts easily to variations in SQL syntax, avoiding strict grammar limitations.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g3419e2a0e06_0_20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419e2a0e06_0_20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g3419e2a0e0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322050" y="3088575"/>
            <a:ext cx="4772100" cy="60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19e2a0e06_0_10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419e2a0e06_0_1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g3419e2a0e06_0_10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7" name="Google Shape;527;g3419e2a0e06_0_1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28" name="Google Shape;528;g3419e2a0e06_0_10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9" name="Google Shape;529;g3419e2a0e0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0" y="4400350"/>
            <a:ext cx="5727700" cy="63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3419e2a0e0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825" y="5271862"/>
            <a:ext cx="7463850" cy="4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419e2a0e06_0_10"/>
          <p:cNvSpPr/>
          <p:nvPr/>
        </p:nvSpPr>
        <p:spPr>
          <a:xfrm>
            <a:off x="8329013" y="721907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419e2a0e06_0_10"/>
          <p:cNvSpPr/>
          <p:nvPr/>
        </p:nvSpPr>
        <p:spPr>
          <a:xfrm>
            <a:off x="11372850" y="5514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419e2a0e06_0_10"/>
          <p:cNvSpPr/>
          <p:nvPr/>
        </p:nvSpPr>
        <p:spPr>
          <a:xfrm>
            <a:off x="11525250" y="7800975"/>
            <a:ext cx="2375400" cy="5238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419e2a0e06_0_10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Hybrid Neural Network + Rule-Based Classifier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ae1846527_0_263"/>
          <p:cNvSpPr/>
          <p:nvPr/>
        </p:nvSpPr>
        <p:spPr>
          <a:xfrm>
            <a:off x="795525" y="2625075"/>
            <a:ext cx="7326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36ae1846527_0_26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g36ae1846527_0_26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2" name="Google Shape;542;g36ae1846527_0_26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3" name="Google Shape;543;g36ae1846527_0_263"/>
          <p:cNvSpPr txBox="1"/>
          <p:nvPr/>
        </p:nvSpPr>
        <p:spPr>
          <a:xfrm>
            <a:off x="1001325" y="2625075"/>
            <a:ext cx="6915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Regex-Based SQL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g36ae1846527_0_263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6ae1846527_0_263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g36ae1846527_0_263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7" name="Google Shape;547;g36ae1846527_0_263"/>
          <p:cNvSpPr txBox="1"/>
          <p:nvPr/>
        </p:nvSpPr>
        <p:spPr>
          <a:xfrm>
            <a:off x="2639625" y="41955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Text Extraction from schema</a:t>
            </a:r>
            <a:endParaRPr sz="26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g36ae1846527_0_263"/>
          <p:cNvSpPr txBox="1"/>
          <p:nvPr/>
        </p:nvSpPr>
        <p:spPr>
          <a:xfrm>
            <a:off x="11688525" y="51099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Tokenization via BERT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9" name="Google Shape;549;g36ae1846527_0_263"/>
          <p:cNvSpPr txBox="1"/>
          <p:nvPr/>
        </p:nvSpPr>
        <p:spPr>
          <a:xfrm>
            <a:off x="11816950" y="6846481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Neural Classification 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g36ae1846527_0_263"/>
          <p:cNvSpPr txBox="1"/>
          <p:nvPr/>
        </p:nvSpPr>
        <p:spPr>
          <a:xfrm>
            <a:off x="2639625" y="766465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g36ae1846527_0_263"/>
          <p:cNvSpPr txBox="1"/>
          <p:nvPr/>
        </p:nvSpPr>
        <p:spPr>
          <a:xfrm>
            <a:off x="11816950" y="8583006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Confidence Scoring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g36ae1846527_0_263"/>
          <p:cNvSpPr txBox="1"/>
          <p:nvPr/>
        </p:nvSpPr>
        <p:spPr>
          <a:xfrm>
            <a:off x="2639625" y="943730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Hybrid Decision Making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g36ae1846527_0_263"/>
          <p:cNvSpPr txBox="1"/>
          <p:nvPr/>
        </p:nvSpPr>
        <p:spPr>
          <a:xfrm>
            <a:off x="2639625" y="5968206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Feature Engineering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4" name="Google Shape;554;g36ae1846527_0_263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555" name="Google Shape;555;g36ae1846527_0_263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556" name="Google Shape;556;g36ae1846527_0_263"/>
          <p:cNvSpPr txBox="1"/>
          <p:nvPr/>
        </p:nvSpPr>
        <p:spPr>
          <a:xfrm>
            <a:off x="10378612" y="52146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557" name="Google Shape;557;g36ae1846527_0_263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558" name="Google Shape;558;g36ae1846527_0_263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 dirty="0">
              <a:solidFill>
                <a:srgbClr val="9B4F8F"/>
              </a:solidFill>
            </a:endParaRPr>
          </a:p>
        </p:txBody>
      </p:sp>
      <p:sp>
        <p:nvSpPr>
          <p:cNvPr id="559" name="Google Shape;559;g36ae1846527_0_263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560" name="Google Shape;560;g36ae1846527_0_263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19e2a0e06_13_12"/>
          <p:cNvSpPr/>
          <p:nvPr/>
        </p:nvSpPr>
        <p:spPr>
          <a:xfrm>
            <a:off x="795525" y="2625075"/>
            <a:ext cx="9332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419e2a0e06_13_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g3419e2a0e06_13_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8" name="Google Shape;568;g3419e2a0e06_13_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9" name="Google Shape;569;g3419e2a0e06_13_12"/>
          <p:cNvSpPr txBox="1"/>
          <p:nvPr/>
        </p:nvSpPr>
        <p:spPr>
          <a:xfrm>
            <a:off x="1207000" y="2625075"/>
            <a:ext cx="8544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Keyword-Based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g3419e2a0e06_13_12"/>
          <p:cNvSpPr txBox="1"/>
          <p:nvPr/>
        </p:nvSpPr>
        <p:spPr>
          <a:xfrm>
            <a:off x="1371825" y="3775200"/>
            <a:ext cx="17985000" cy="6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Accurate &amp; Explainable: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Achieves 92% classification accuracy with clear.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Context-Aware Intelligence: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Leverages BERT to understand naming context, enabling accurate and adaptable schema interpretation.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Real-Time Ready: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Optimized for quick inference, making it suitable for real-time domain detection tasks.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Scalable &amp; Domain-Agnostic: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Combines ML and rule-based logic to support diverse domains with minimal retraining and high generalizability.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g3419e2a0e06_13_12"/>
          <p:cNvSpPr/>
          <p:nvPr/>
        </p:nvSpPr>
        <p:spPr>
          <a:xfrm>
            <a:off x="795525" y="2625075"/>
            <a:ext cx="9687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3419e2a0e06_13_12"/>
          <p:cNvSpPr txBox="1"/>
          <p:nvPr/>
        </p:nvSpPr>
        <p:spPr>
          <a:xfrm>
            <a:off x="1222686" y="2625075"/>
            <a:ext cx="8869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BERT Fine-tuned Domain Detection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290375" y="7324850"/>
            <a:ext cx="6264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Under Supervision of</a:t>
            </a:r>
            <a:endParaRPr sz="3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90375" y="950025"/>
            <a:ext cx="4064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Team members</a:t>
            </a: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959050" y="81846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Dr. Yasmine Afify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4393850" y="85694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959050" y="912005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TA. Yasmine Shaaban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4393850" y="9504826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4953220" y="1276425"/>
            <a:ext cx="11805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Abdelnasser Gamal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388020" y="162966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4953220" y="2283430"/>
            <a:ext cx="112386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Abdelrahman Adel Atta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388020" y="263667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953220" y="329043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Reda Mohamed 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388020" y="364367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953220" y="4297440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Ahmed Mahmoud Mohamed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4388020" y="465068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4953220" y="5304445"/>
            <a:ext cx="6984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Arwa Amr Elsharawy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388020" y="5657689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953227" y="6311450"/>
            <a:ext cx="9742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Alaa Emad Abd ElSalam ElSayed</a:t>
            </a: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4388020" y="6664694"/>
            <a:ext cx="365700" cy="3657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373450" y="1577625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49650" y="7956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3fdde22b16_4_15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3fdde22b16_4_1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g33fdde22b16_4_15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0" name="Google Shape;580;g33fdde22b16_4_1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1" name="Google Shape;581;g33fdde22b16_4_15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2" name="Google Shape;582;g33fdde22b16_4_15"/>
          <p:cNvSpPr/>
          <p:nvPr/>
        </p:nvSpPr>
        <p:spPr>
          <a:xfrm>
            <a:off x="8091688" y="6578235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3fdde22b16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25" y="4473185"/>
            <a:ext cx="5219700" cy="49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3fdde22b16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450" y="3981450"/>
            <a:ext cx="7026900" cy="588567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3fdde22b16_4_15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Multi-Modal Similarity Search + FAISS Indexing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6" name="Google Shape;586;g33fdde22b16_4_15"/>
          <p:cNvSpPr/>
          <p:nvPr/>
        </p:nvSpPr>
        <p:spPr>
          <a:xfrm>
            <a:off x="12147625" y="6406425"/>
            <a:ext cx="6330900" cy="2327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19e2a0e06_13_2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g3419e2a0e06_13_2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3" name="Google Shape;593;g3419e2a0e06_13_2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4" name="Google Shape;594;g3419e2a0e06_13_27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419e2a0e06_13_27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6" name="Google Shape;596;g3419e2a0e06_13_27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7" name="Google Shape;597;g3419e2a0e06_13_27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Vectorization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g3419e2a0e06_13_27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Multi-Modal Encoding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g3419e2a0e06_13_27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Query Vector Generation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g3419e2a0e06_13_27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Cosine Similarity Search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g3419e2a0e06_13_27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Score-Based Ranking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g3419e2a0e06_13_27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Match Explanation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g3419e2a0e06_13_27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FAISS Index Construction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g3419e2a0e06_13_27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05" name="Google Shape;605;g3419e2a0e06_13_27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06" name="Google Shape;606;g3419e2a0e06_13_27"/>
          <p:cNvSpPr txBox="1"/>
          <p:nvPr/>
        </p:nvSpPr>
        <p:spPr>
          <a:xfrm>
            <a:off x="10378612" y="51988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>
              <a:solidFill>
                <a:srgbClr val="ED942D"/>
              </a:solidFill>
            </a:endParaRPr>
          </a:p>
        </p:txBody>
      </p:sp>
      <p:sp>
        <p:nvSpPr>
          <p:cNvPr id="607" name="Google Shape;607;g3419e2a0e06_13_27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08" name="Google Shape;608;g3419e2a0e06_13_27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09" name="Google Shape;609;g3419e2a0e06_13_27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10" name="Google Shape;610;g3419e2a0e06_13_27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19e2a0e06_0_4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g3419e2a0e06_0_4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7" name="Google Shape;617;g3419e2a0e06_0_4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18" name="Google Shape;618;g3419e2a0e06_0_42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Similarity Weights: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Semantic: 50%		Structural: 30%		Token-based: 20%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 &amp; Scalable</a:t>
            </a:r>
            <a: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Enables rapid similarity search even across large schema libraries.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Smart Learning: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Learns from existing high-quality schemas to improve matching over time.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Schema Reuse: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Supports optimization by suggesting similar existing schema components.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g3419e2a0e06_0_42"/>
          <p:cNvSpPr/>
          <p:nvPr/>
        </p:nvSpPr>
        <p:spPr>
          <a:xfrm>
            <a:off x="794800" y="2625075"/>
            <a:ext cx="757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419e2a0e06_0_42"/>
          <p:cNvSpPr txBox="1"/>
          <p:nvPr/>
        </p:nvSpPr>
        <p:spPr>
          <a:xfrm>
            <a:off x="1207003" y="2625075"/>
            <a:ext cx="7026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Vector Similarity Matching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fdde22b16_1_112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3fdde22b16_1_11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7" name="Google Shape;627;g33fdde22b16_1_11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8" name="Google Shape;628;g33fdde22b16_1_11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29" name="Google Shape;629;g33fdde22b16_1_112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0" name="Google Shape;630;g33fdde22b16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50" y="5166775"/>
            <a:ext cx="5053525" cy="4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3fdde22b16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375" y="4230125"/>
            <a:ext cx="5926675" cy="64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3fdde22b16_1_112"/>
          <p:cNvSpPr/>
          <p:nvPr/>
        </p:nvSpPr>
        <p:spPr>
          <a:xfrm>
            <a:off x="7892975" y="7096138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3fdde22b16_1_112"/>
          <p:cNvSpPr txBox="1"/>
          <p:nvPr/>
        </p:nvSpPr>
        <p:spPr>
          <a:xfrm>
            <a:off x="3415725" y="3691475"/>
            <a:ext cx="789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 Matching + Set Operations + Domain Rules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4" name="Google Shape;634;g33fdde22b16_1_112"/>
          <p:cNvSpPr/>
          <p:nvPr/>
        </p:nvSpPr>
        <p:spPr>
          <a:xfrm>
            <a:off x="11594300" y="4639475"/>
            <a:ext cx="3593400" cy="8730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33fdde22b16_1_112"/>
          <p:cNvSpPr/>
          <p:nvPr/>
        </p:nvSpPr>
        <p:spPr>
          <a:xfrm>
            <a:off x="11594300" y="7354100"/>
            <a:ext cx="3037800" cy="11151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33fdde22b16_1_112"/>
          <p:cNvSpPr/>
          <p:nvPr/>
        </p:nvSpPr>
        <p:spPr>
          <a:xfrm>
            <a:off x="11601450" y="5819775"/>
            <a:ext cx="4320300" cy="11151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19e2a0e06_13_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g3419e2a0e06_13_3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3" name="Google Shape;643;g3419e2a0e06_13_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44" name="Google Shape;644;g3419e2a0e06_13_3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5" name="Google Shape;645;g3419e2a0e06_13_39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Domain Rule Application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g3419e2a0e06_13_39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Gap Analysis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g3419e2a0e06_13_39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Quality Metrics Evaluation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g3419e2a0e06_13_39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Enhancement Suggestions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g3419e2a0e06_13_39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Constraint Recommendations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g3419e2a0e06_13_39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Integrity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1" name="Google Shape;651;g3419e2a0e06_13_39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Pattern Matching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g3419e2a0e06_13_3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53" name="Google Shape;653;g3419e2a0e06_13_3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54" name="Google Shape;654;g3419e2a0e06_13_39"/>
          <p:cNvSpPr txBox="1"/>
          <p:nvPr/>
        </p:nvSpPr>
        <p:spPr>
          <a:xfrm>
            <a:off x="10378612" y="51988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655" name="Google Shape;655;g3419e2a0e06_13_3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656" name="Google Shape;656;g3419e2a0e06_13_39"/>
          <p:cNvSpPr txBox="1"/>
          <p:nvPr/>
        </p:nvSpPr>
        <p:spPr>
          <a:xfrm>
            <a:off x="10378612" y="69514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657" name="Google Shape;657;g3419e2a0e06_13_39"/>
          <p:cNvSpPr txBox="1"/>
          <p:nvPr/>
        </p:nvSpPr>
        <p:spPr>
          <a:xfrm>
            <a:off x="10378612" y="8704082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658" name="Google Shape;658;g3419e2a0e06_13_3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659" name="Google Shape;659;g3419e2a0e06_13_39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3419e2a0e06_13_39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19e2a0e06_0_53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6" name="Google Shape;666;g3419e2a0e06_0_53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7" name="Google Shape;667;g3419e2a0e06_0_53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8" name="Google Shape;668;g3419e2a0e06_0_53"/>
          <p:cNvSpPr/>
          <p:nvPr/>
        </p:nvSpPr>
        <p:spPr>
          <a:xfrm>
            <a:off x="794800" y="2625075"/>
            <a:ext cx="12841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3419e2a0e06_0_53"/>
          <p:cNvSpPr txBox="1"/>
          <p:nvPr/>
        </p:nvSpPr>
        <p:spPr>
          <a:xfrm>
            <a:off x="1296144" y="2625075"/>
            <a:ext cx="11891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Standardization &amp; Column Name Mapping</a:t>
            </a:r>
            <a:endParaRPr sz="5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g3419e2a0e06_0_53"/>
          <p:cNvSpPr txBox="1"/>
          <p:nvPr/>
        </p:nvSpPr>
        <p:spPr>
          <a:xfrm>
            <a:off x="1371825" y="3726150"/>
            <a:ext cx="16224000" cy="6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Structural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Identifies missing tables or columns.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Enhancement: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Applies naming standardization.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Constraints Enhancement: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Optimizes existing constraints and recommends additions.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Relationships Enhancement:</a:t>
            </a:r>
            <a:b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Fixes or adds meaningful foreign key references.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19e2a0e06_13_4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g3419e2a0e06_13_4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8" name="Google Shape;678;g3419e2a0e06_13_4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80" name="Google Shape;680;g3419e2a0e06_1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00" y="5104221"/>
            <a:ext cx="7705725" cy="3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3419e2a0e06_1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3575" y="4140167"/>
            <a:ext cx="6996650" cy="587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419e2a0e06_13_49"/>
          <p:cNvSpPr/>
          <p:nvPr/>
        </p:nvSpPr>
        <p:spPr>
          <a:xfrm>
            <a:off x="8801550" y="6729321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419e2a0e06_13_49"/>
          <p:cNvSpPr txBox="1"/>
          <p:nvPr/>
        </p:nvSpPr>
        <p:spPr>
          <a:xfrm>
            <a:off x="3415725" y="3691475"/>
            <a:ext cx="660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LLM-Based Validation + DW Optimization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g3419e2a0e06_13_49"/>
          <p:cNvSpPr/>
          <p:nvPr/>
        </p:nvSpPr>
        <p:spPr>
          <a:xfrm>
            <a:off x="11458550" y="4298950"/>
            <a:ext cx="3593400" cy="19359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3419e2a0e06_13_49"/>
          <p:cNvSpPr/>
          <p:nvPr/>
        </p:nvSpPr>
        <p:spPr>
          <a:xfrm>
            <a:off x="11449050" y="6353975"/>
            <a:ext cx="6609300" cy="2146200"/>
          </a:xfrm>
          <a:prstGeom prst="rect">
            <a:avLst/>
          </a:prstGeom>
          <a:noFill/>
          <a:ln w="76200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3419e2a0e06_13_49"/>
          <p:cNvSpPr/>
          <p:nvPr/>
        </p:nvSpPr>
        <p:spPr>
          <a:xfrm>
            <a:off x="11439050" y="8619275"/>
            <a:ext cx="3288900" cy="1147800"/>
          </a:xfrm>
          <a:prstGeom prst="rect">
            <a:avLst/>
          </a:prstGeom>
          <a:noFill/>
          <a:ln w="76200" cap="flat" cmpd="sng">
            <a:solidFill>
              <a:srgbClr val="197B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94;g3419e2a0e06_0_64">
            <a:extLst>
              <a:ext uri="{FF2B5EF4-FFF2-40B4-BE49-F238E27FC236}">
                <a16:creationId xmlns:a16="http://schemas.microsoft.com/office/drawing/2014/main" id="{8401C53F-E6CF-F81C-F1DB-70C7FA999C38}"/>
              </a:ext>
            </a:extLst>
          </p:cNvPr>
          <p:cNvSpPr/>
          <p:nvPr/>
        </p:nvSpPr>
        <p:spPr>
          <a:xfrm>
            <a:off x="794800" y="2625075"/>
            <a:ext cx="11804656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95;g3419e2a0e06_0_64">
            <a:extLst>
              <a:ext uri="{FF2B5EF4-FFF2-40B4-BE49-F238E27FC236}">
                <a16:creationId xmlns:a16="http://schemas.microsoft.com/office/drawing/2014/main" id="{CB2EFB13-3085-34D0-13E9-C0D118A5372B}"/>
              </a:ext>
            </a:extLst>
          </p:cNvPr>
          <p:cNvSpPr txBox="1"/>
          <p:nvPr/>
        </p:nvSpPr>
        <p:spPr>
          <a:xfrm>
            <a:off x="1345621" y="2625075"/>
            <a:ext cx="1125383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19e2a0e06_0_6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g3419e2a0e06_0_6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3" name="Google Shape;693;g3419e2a0e06_0_6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4" name="Google Shape;694;g3419e2a0e06_0_64"/>
          <p:cNvSpPr/>
          <p:nvPr/>
        </p:nvSpPr>
        <p:spPr>
          <a:xfrm>
            <a:off x="794800" y="2625075"/>
            <a:ext cx="11804656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419e2a0e06_0_64"/>
          <p:cNvSpPr txBox="1"/>
          <p:nvPr/>
        </p:nvSpPr>
        <p:spPr>
          <a:xfrm>
            <a:off x="1345621" y="2625075"/>
            <a:ext cx="1125383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 </a:t>
            </a:r>
            <a:r>
              <a:rPr lang="en-US" sz="3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Gemini Schema Validation &amp; DW Enhancement</a:t>
            </a:r>
            <a:endParaRPr sz="35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6" name="Google Shape;696;g3419e2a0e06_0_64"/>
          <p:cNvSpPr/>
          <p:nvPr/>
        </p:nvSpPr>
        <p:spPr>
          <a:xfrm>
            <a:off x="1143000" y="3994150"/>
            <a:ext cx="17163860" cy="6152564"/>
          </a:xfrm>
          <a:custGeom>
            <a:avLst/>
            <a:gdLst/>
            <a:ahLst/>
            <a:cxnLst/>
            <a:rect l="l" t="t" r="r" b="b"/>
            <a:pathLst>
              <a:path w="16230600" h="8176165" extrusionOk="0">
                <a:moveTo>
                  <a:pt x="0" y="0"/>
                </a:moveTo>
                <a:lnTo>
                  <a:pt x="16230600" y="0"/>
                </a:lnTo>
                <a:lnTo>
                  <a:pt x="16230600" y="8176165"/>
                </a:lnTo>
                <a:lnTo>
                  <a:pt x="0" y="8176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7" name="Google Shape;697;g3419e2a0e06_0_64"/>
          <p:cNvSpPr txBox="1"/>
          <p:nvPr/>
        </p:nvSpPr>
        <p:spPr>
          <a:xfrm>
            <a:off x="8195800" y="62375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698" name="Google Shape;698;g3419e2a0e06_0_64"/>
          <p:cNvSpPr txBox="1"/>
          <p:nvPr/>
        </p:nvSpPr>
        <p:spPr>
          <a:xfrm>
            <a:off x="8195800" y="42590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699" name="Google Shape;699;g3419e2a0e06_0_64"/>
          <p:cNvSpPr txBox="1"/>
          <p:nvPr/>
        </p:nvSpPr>
        <p:spPr>
          <a:xfrm>
            <a:off x="10569112" y="52908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700" name="Google Shape;700;g3419e2a0e06_0_64"/>
          <p:cNvSpPr txBox="1"/>
          <p:nvPr/>
        </p:nvSpPr>
        <p:spPr>
          <a:xfrm>
            <a:off x="8195800" y="8167975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01" name="Google Shape;701;g3419e2a0e06_0_64"/>
          <p:cNvSpPr txBox="1"/>
          <p:nvPr/>
        </p:nvSpPr>
        <p:spPr>
          <a:xfrm>
            <a:off x="10569112" y="72190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B7593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4B7593"/>
              </a:solidFill>
            </a:endParaRPr>
          </a:p>
        </p:txBody>
      </p:sp>
      <p:sp>
        <p:nvSpPr>
          <p:cNvPr id="702" name="Google Shape;702;g3419e2a0e06_0_64"/>
          <p:cNvSpPr txBox="1"/>
          <p:nvPr/>
        </p:nvSpPr>
        <p:spPr>
          <a:xfrm>
            <a:off x="10569112" y="91831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03" name="Google Shape;703;g3419e2a0e06_0_64"/>
          <p:cNvSpPr txBox="1"/>
          <p:nvPr/>
        </p:nvSpPr>
        <p:spPr>
          <a:xfrm>
            <a:off x="1420825" y="4184838"/>
            <a:ext cx="616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LLM-Powered Schema Validation</a:t>
            </a:r>
            <a:endParaRPr sz="2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g3419e2a0e06_0_64"/>
          <p:cNvSpPr txBox="1"/>
          <p:nvPr/>
        </p:nvSpPr>
        <p:spPr>
          <a:xfrm>
            <a:off x="11811000" y="51693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DW-Readiness Scoring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g3419e2a0e06_0_64"/>
          <p:cNvSpPr txBox="1"/>
          <p:nvPr/>
        </p:nvSpPr>
        <p:spPr>
          <a:xfrm>
            <a:off x="1571750" y="6163363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OLAP Optimization Assessment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6" name="Google Shape;706;g3419e2a0e06_0_64"/>
          <p:cNvSpPr txBox="1"/>
          <p:nvPr/>
        </p:nvSpPr>
        <p:spPr>
          <a:xfrm>
            <a:off x="11963400" y="70975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Dimensional Modeling Suggestions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g3419e2a0e06_0_64"/>
          <p:cNvSpPr txBox="1"/>
          <p:nvPr/>
        </p:nvSpPr>
        <p:spPr>
          <a:xfrm>
            <a:off x="11963400" y="9061638"/>
            <a:ext cx="584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Report Generation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g3419e2a0e06_0_64"/>
          <p:cNvSpPr txBox="1"/>
          <p:nvPr/>
        </p:nvSpPr>
        <p:spPr>
          <a:xfrm>
            <a:off x="1420825" y="8093763"/>
            <a:ext cx="65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Index &amp; Partitioning Recommendations</a:t>
            </a:r>
            <a:endParaRPr sz="2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3fdde22b16_1_9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5" name="Google Shape;715;g33fdde22b16_1_92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16" name="Google Shape;716;g33fdde22b16_1_9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18" name="Google Shape;718;g33fdde22b16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25" y="5553525"/>
            <a:ext cx="5948875" cy="3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3fdde22b16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4675" y="4015150"/>
            <a:ext cx="6977275" cy="65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33fdde22b16_1_92"/>
          <p:cNvSpPr/>
          <p:nvPr/>
        </p:nvSpPr>
        <p:spPr>
          <a:xfrm>
            <a:off x="7820188" y="6940487"/>
            <a:ext cx="2211000" cy="69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C3512"/>
          </a:solidFill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3fdde22b16_1_92"/>
          <p:cNvSpPr txBox="1"/>
          <p:nvPr/>
        </p:nvSpPr>
        <p:spPr>
          <a:xfrm>
            <a:off x="3415725" y="3691475"/>
            <a:ext cx="73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Multi-Model Tokenization + Pattern Generation</a:t>
            </a: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2" name="Google Shape;722;g33fdde22b16_1_92"/>
          <p:cNvSpPr/>
          <p:nvPr/>
        </p:nvSpPr>
        <p:spPr>
          <a:xfrm>
            <a:off x="11600625" y="6657650"/>
            <a:ext cx="3593400" cy="5694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660B6A8D-DBE4-F1BF-1248-DAC5CEB512DE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7C60C041-10EA-CE14-B641-75587993E874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19e2a0e06_13_5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g3419e2a0e06_13_59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29" name="Google Shape;729;g3419e2a0e06_13_5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32" name="Google Shape;732;g3419e2a0e06_13_59"/>
          <p:cNvSpPr/>
          <p:nvPr/>
        </p:nvSpPr>
        <p:spPr>
          <a:xfrm>
            <a:off x="2231300" y="4095550"/>
            <a:ext cx="15014174" cy="6357366"/>
          </a:xfrm>
          <a:custGeom>
            <a:avLst/>
            <a:gdLst/>
            <a:ahLst/>
            <a:cxnLst/>
            <a:rect l="l" t="t" r="r" b="b"/>
            <a:pathLst>
              <a:path w="14097816" h="8229600" extrusionOk="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3" name="Google Shape;733;g3419e2a0e06_13_59"/>
          <p:cNvSpPr txBox="1"/>
          <p:nvPr/>
        </p:nvSpPr>
        <p:spPr>
          <a:xfrm>
            <a:off x="2639625" y="42270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Detect Naming Conventions</a:t>
            </a:r>
            <a:endParaRPr sz="26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g3419e2a0e06_13_59"/>
          <p:cNvSpPr txBox="1"/>
          <p:nvPr/>
        </p:nvSpPr>
        <p:spPr>
          <a:xfrm>
            <a:off x="11688525" y="51414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Identify Convention Type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g3419e2a0e06_13_59"/>
          <p:cNvSpPr txBox="1"/>
          <p:nvPr/>
        </p:nvSpPr>
        <p:spPr>
          <a:xfrm>
            <a:off x="11816950" y="6878013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Realistic Names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6" name="Google Shape;736;g3419e2a0e06_13_59"/>
          <p:cNvSpPr txBox="1"/>
          <p:nvPr/>
        </p:nvSpPr>
        <p:spPr>
          <a:xfrm>
            <a:off x="2639625" y="769618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Generate Sample Data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7" name="Google Shape;737;g3419e2a0e06_13_59"/>
          <p:cNvSpPr txBox="1"/>
          <p:nvPr/>
        </p:nvSpPr>
        <p:spPr>
          <a:xfrm>
            <a:off x="11816950" y="8614538"/>
            <a:ext cx="49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Consistency Validation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g3419e2a0e06_13_59"/>
          <p:cNvSpPr txBox="1"/>
          <p:nvPr/>
        </p:nvSpPr>
        <p:spPr>
          <a:xfrm>
            <a:off x="2639625" y="94688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Schema Enhancement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9" name="Google Shape;739;g3419e2a0e06_13_59"/>
          <p:cNvSpPr txBox="1"/>
          <p:nvPr/>
        </p:nvSpPr>
        <p:spPr>
          <a:xfrm>
            <a:off x="2639625" y="5999738"/>
            <a:ext cx="50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Tokenize</a:t>
            </a:r>
            <a:endParaRPr sz="2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0" name="Google Shape;740;g3419e2a0e06_13_59"/>
          <p:cNvSpPr txBox="1"/>
          <p:nvPr/>
        </p:nvSpPr>
        <p:spPr>
          <a:xfrm>
            <a:off x="8348200" y="60563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DE4D1B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300">
              <a:solidFill>
                <a:srgbClr val="DE4D1B"/>
              </a:solidFill>
            </a:endParaRPr>
          </a:p>
        </p:txBody>
      </p:sp>
      <p:sp>
        <p:nvSpPr>
          <p:cNvPr id="741" name="Google Shape;741;g3419e2a0e06_13_59"/>
          <p:cNvSpPr txBox="1"/>
          <p:nvPr/>
        </p:nvSpPr>
        <p:spPr>
          <a:xfrm>
            <a:off x="8348200" y="43291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4B823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300">
              <a:solidFill>
                <a:srgbClr val="F4B823"/>
              </a:solidFill>
            </a:endParaRPr>
          </a:p>
        </p:txBody>
      </p:sp>
      <p:sp>
        <p:nvSpPr>
          <p:cNvPr id="742" name="Google Shape;742;g3419e2a0e06_13_59"/>
          <p:cNvSpPr txBox="1"/>
          <p:nvPr/>
        </p:nvSpPr>
        <p:spPr>
          <a:xfrm>
            <a:off x="10378612" y="52146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ED942D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300" dirty="0">
              <a:solidFill>
                <a:srgbClr val="ED942D"/>
              </a:solidFill>
            </a:endParaRPr>
          </a:p>
        </p:txBody>
      </p:sp>
      <p:sp>
        <p:nvSpPr>
          <p:cNvPr id="743" name="Google Shape;743;g3419e2a0e06_13_59"/>
          <p:cNvSpPr txBox="1"/>
          <p:nvPr/>
        </p:nvSpPr>
        <p:spPr>
          <a:xfrm>
            <a:off x="8348200" y="77835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4F5684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3300">
              <a:solidFill>
                <a:srgbClr val="4F5684"/>
              </a:solidFill>
            </a:endParaRPr>
          </a:p>
        </p:txBody>
      </p:sp>
      <p:sp>
        <p:nvSpPr>
          <p:cNvPr id="744" name="Google Shape;744;g3419e2a0e06_13_59"/>
          <p:cNvSpPr txBox="1"/>
          <p:nvPr/>
        </p:nvSpPr>
        <p:spPr>
          <a:xfrm>
            <a:off x="10378612" y="69672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9B4F8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300">
              <a:solidFill>
                <a:srgbClr val="9B4F8F"/>
              </a:solidFill>
            </a:endParaRPr>
          </a:p>
        </p:txBody>
      </p:sp>
      <p:sp>
        <p:nvSpPr>
          <p:cNvPr id="745" name="Google Shape;745;g3419e2a0e06_13_59"/>
          <p:cNvSpPr txBox="1"/>
          <p:nvPr/>
        </p:nvSpPr>
        <p:spPr>
          <a:xfrm>
            <a:off x="10378612" y="8719848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2566E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3300">
              <a:solidFill>
                <a:srgbClr val="32566E"/>
              </a:solidFill>
            </a:endParaRPr>
          </a:p>
        </p:txBody>
      </p:sp>
      <p:sp>
        <p:nvSpPr>
          <p:cNvPr id="746" name="Google Shape;746;g3419e2a0e06_13_59"/>
          <p:cNvSpPr txBox="1"/>
          <p:nvPr/>
        </p:nvSpPr>
        <p:spPr>
          <a:xfrm>
            <a:off x="8348200" y="9510750"/>
            <a:ext cx="831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97B93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3300">
              <a:solidFill>
                <a:srgbClr val="197B93"/>
              </a:solidFill>
            </a:endParaRPr>
          </a:p>
        </p:txBody>
      </p:sp>
      <p:sp>
        <p:nvSpPr>
          <p:cNvPr id="4" name="Google Shape;713;g33fdde22b16_1_92">
            <a:extLst>
              <a:ext uri="{FF2B5EF4-FFF2-40B4-BE49-F238E27FC236}">
                <a16:creationId xmlns:a16="http://schemas.microsoft.com/office/drawing/2014/main" id="{49F638C5-FFFD-F2C1-646D-3A69D5064C1C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17;g33fdde22b16_1_92">
            <a:extLst>
              <a:ext uri="{FF2B5EF4-FFF2-40B4-BE49-F238E27FC236}">
                <a16:creationId xmlns:a16="http://schemas.microsoft.com/office/drawing/2014/main" id="{BC2ECC62-3250-2DD8-A407-B1295D6B81D7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/>
        </p:nvSpPr>
        <p:spPr>
          <a:xfrm>
            <a:off x="828925" y="628125"/>
            <a:ext cx="206100" cy="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492834" y="628125"/>
            <a:ext cx="695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sz="29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3529725" y="3505184"/>
            <a:ext cx="5279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2827886" y="5665801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3529725" y="5450535"/>
            <a:ext cx="6560206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Functions </a:t>
            </a:r>
            <a:r>
              <a:rPr lang="en-US" sz="3200" b="1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&amp; Non Functional</a:t>
            </a: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3529725" y="10203662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2827886" y="1046705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3529725" y="7331386"/>
            <a:ext cx="57567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2827886" y="7586304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8507325" y="154540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529725" y="1624333"/>
            <a:ext cx="3435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2827886" y="1824797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2827886" y="3745299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2827886" y="4705550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3529725" y="4445609"/>
            <a:ext cx="450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3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529725" y="2564758"/>
            <a:ext cx="4709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2827886" y="2785048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3529725" y="6390960"/>
            <a:ext cx="3801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2827886" y="6626053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3529725" y="8322811"/>
            <a:ext cx="18948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2827886" y="8546555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3529725" y="9263237"/>
            <a:ext cx="4503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2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2827886" y="9506806"/>
            <a:ext cx="274200" cy="274200"/>
          </a:xfrm>
          <a:prstGeom prst="ellipse">
            <a:avLst/>
          </a:prstGeom>
          <a:solidFill>
            <a:srgbClr val="0C35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ae1846527_0_4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g36ae1846527_0_4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3" name="Google Shape;753;g36ae1846527_0_4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56" name="Google Shape;756;g36ae1846527_0_447"/>
          <p:cNvSpPr txBox="1"/>
          <p:nvPr/>
        </p:nvSpPr>
        <p:spPr>
          <a:xfrm>
            <a:off x="1371825" y="3726150"/>
            <a:ext cx="162240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Models &amp; Techniques Used: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Pattern-based Regex.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Semantic BERT WordPiece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Morphological Stemming (NLTK)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713;g33fdde22b16_1_92">
            <a:extLst>
              <a:ext uri="{FF2B5EF4-FFF2-40B4-BE49-F238E27FC236}">
                <a16:creationId xmlns:a16="http://schemas.microsoft.com/office/drawing/2014/main" id="{1FE519A5-3C0B-8509-D2DA-00A1C67D2906}"/>
              </a:ext>
            </a:extLst>
          </p:cNvPr>
          <p:cNvSpPr/>
          <p:nvPr/>
        </p:nvSpPr>
        <p:spPr>
          <a:xfrm>
            <a:off x="794800" y="2625075"/>
            <a:ext cx="13236509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17;g33fdde22b16_1_92">
            <a:extLst>
              <a:ext uri="{FF2B5EF4-FFF2-40B4-BE49-F238E27FC236}">
                <a16:creationId xmlns:a16="http://schemas.microsoft.com/office/drawing/2014/main" id="{287071B8-5E75-4D80-027E-B77D1795D773}"/>
              </a:ext>
            </a:extLst>
          </p:cNvPr>
          <p:cNvSpPr txBox="1"/>
          <p:nvPr/>
        </p:nvSpPr>
        <p:spPr>
          <a:xfrm>
            <a:off x="1411150" y="2639325"/>
            <a:ext cx="12481554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 </a:t>
            </a:r>
            <a:r>
              <a:rPr lang="en-US" sz="36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Advanced Tokenization &amp; Realistic Data Generation</a:t>
            </a:r>
            <a:endParaRPr sz="3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b418d8434_0_31"/>
          <p:cNvSpPr/>
          <p:nvPr/>
        </p:nvSpPr>
        <p:spPr>
          <a:xfrm>
            <a:off x="794800" y="2625075"/>
            <a:ext cx="84168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6b418d8434_0_3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Algorithms And Techniques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g36b418d8434_0_31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4" name="Google Shape;764;g36b418d8434_0_3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65" name="Google Shape;765;g36b418d8434_0_31"/>
          <p:cNvSpPr txBox="1"/>
          <p:nvPr/>
        </p:nvSpPr>
        <p:spPr>
          <a:xfrm>
            <a:off x="1176962" y="2639325"/>
            <a:ext cx="7652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lang="en-US" sz="51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Heuristic Schema Generation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6" name="Google Shape;766;g36b418d8434_0_31"/>
          <p:cNvCxnSpPr/>
          <p:nvPr/>
        </p:nvCxnSpPr>
        <p:spPr>
          <a:xfrm>
            <a:off x="4142275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7" name="Google Shape;767;g36b418d8434_0_31"/>
          <p:cNvCxnSpPr/>
          <p:nvPr/>
        </p:nvCxnSpPr>
        <p:spPr>
          <a:xfrm>
            <a:off x="7813526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68" name="Google Shape;768;g36b418d8434_0_31"/>
          <p:cNvCxnSpPr/>
          <p:nvPr/>
        </p:nvCxnSpPr>
        <p:spPr>
          <a:xfrm>
            <a:off x="11508548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9" name="Google Shape;769;g36b418d8434_0_31"/>
          <p:cNvSpPr/>
          <p:nvPr/>
        </p:nvSpPr>
        <p:spPr>
          <a:xfrm rot="5400000">
            <a:off x="174962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0" name="Google Shape;770;g36b418d8434_0_31"/>
          <p:cNvSpPr/>
          <p:nvPr/>
        </p:nvSpPr>
        <p:spPr>
          <a:xfrm rot="5400000">
            <a:off x="5420982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1" name="Google Shape;771;g36b418d8434_0_31"/>
          <p:cNvSpPr/>
          <p:nvPr/>
        </p:nvSpPr>
        <p:spPr>
          <a:xfrm>
            <a:off x="2968908" y="3774200"/>
            <a:ext cx="2361786" cy="1822219"/>
          </a:xfrm>
          <a:custGeom>
            <a:avLst/>
            <a:gdLst/>
            <a:ahLst/>
            <a:cxnLst/>
            <a:rect l="l" t="t" r="r" b="b"/>
            <a:pathLst>
              <a:path w="1893215" h="1893215" extrusionOk="0">
                <a:moveTo>
                  <a:pt x="0" y="0"/>
                </a:moveTo>
                <a:lnTo>
                  <a:pt x="1893215" y="0"/>
                </a:lnTo>
                <a:lnTo>
                  <a:pt x="1893215" y="1893215"/>
                </a:lnTo>
                <a:lnTo>
                  <a:pt x="0" y="1893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2" name="Google Shape;772;g36b418d8434_0_31"/>
          <p:cNvGrpSpPr/>
          <p:nvPr/>
        </p:nvGrpSpPr>
        <p:grpSpPr>
          <a:xfrm>
            <a:off x="3157353" y="3774200"/>
            <a:ext cx="1985508" cy="1530502"/>
            <a:chOff x="0" y="0"/>
            <a:chExt cx="812800" cy="812800"/>
          </a:xfrm>
        </p:grpSpPr>
        <p:sp>
          <p:nvSpPr>
            <p:cNvPr id="773" name="Google Shape;77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g36b418d8434_0_31"/>
          <p:cNvSpPr/>
          <p:nvPr/>
        </p:nvSpPr>
        <p:spPr>
          <a:xfrm>
            <a:off x="6820756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6" name="Google Shape;776;g36b418d8434_0_31"/>
          <p:cNvGrpSpPr/>
          <p:nvPr/>
        </p:nvGrpSpPr>
        <p:grpSpPr>
          <a:xfrm>
            <a:off x="6820756" y="3774200"/>
            <a:ext cx="1985508" cy="1530502"/>
            <a:chOff x="0" y="0"/>
            <a:chExt cx="812800" cy="812800"/>
          </a:xfrm>
        </p:grpSpPr>
        <p:sp>
          <p:nvSpPr>
            <p:cNvPr id="777" name="Google Shape;777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g36b418d8434_0_31"/>
          <p:cNvSpPr/>
          <p:nvPr/>
        </p:nvSpPr>
        <p:spPr>
          <a:xfrm rot="5400000">
            <a:off x="9091705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0" name="Google Shape;780;g36b418d8434_0_31"/>
          <p:cNvSpPr/>
          <p:nvPr/>
        </p:nvSpPr>
        <p:spPr>
          <a:xfrm>
            <a:off x="1049200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1" name="Google Shape;781;g36b418d8434_0_31"/>
          <p:cNvGrpSpPr/>
          <p:nvPr/>
        </p:nvGrpSpPr>
        <p:grpSpPr>
          <a:xfrm>
            <a:off x="10492007" y="3774200"/>
            <a:ext cx="1985508" cy="1530502"/>
            <a:chOff x="0" y="0"/>
            <a:chExt cx="812800" cy="812800"/>
          </a:xfrm>
        </p:grpSpPr>
        <p:sp>
          <p:nvSpPr>
            <p:cNvPr id="782" name="Google Shape;78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4" name="Google Shape;784;g36b418d8434_0_31"/>
          <p:cNvCxnSpPr/>
          <p:nvPr/>
        </p:nvCxnSpPr>
        <p:spPr>
          <a:xfrm>
            <a:off x="15167913" y="9041691"/>
            <a:ext cx="0" cy="906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5" name="Google Shape;785;g36b418d8434_0_31"/>
          <p:cNvSpPr/>
          <p:nvPr/>
        </p:nvSpPr>
        <p:spPr>
          <a:xfrm rot="5400000">
            <a:off x="12755564" y="5237722"/>
            <a:ext cx="4801914" cy="3508656"/>
          </a:xfrm>
          <a:custGeom>
            <a:avLst/>
            <a:gdLst/>
            <a:ahLst/>
            <a:cxnLst/>
            <a:rect l="l" t="t" r="r" b="b"/>
            <a:pathLst>
              <a:path w="4989002" h="2812550" extrusionOk="0">
                <a:moveTo>
                  <a:pt x="0" y="0"/>
                </a:moveTo>
                <a:lnTo>
                  <a:pt x="4989002" y="0"/>
                </a:lnTo>
                <a:lnTo>
                  <a:pt x="4989002" y="2812550"/>
                </a:lnTo>
                <a:lnTo>
                  <a:pt x="0" y="281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6" name="Google Shape;786;g36b418d8434_0_31"/>
          <p:cNvSpPr/>
          <p:nvPr/>
        </p:nvSpPr>
        <p:spPr>
          <a:xfrm>
            <a:off x="14163257" y="3774200"/>
            <a:ext cx="2362229" cy="1822561"/>
          </a:xfrm>
          <a:custGeom>
            <a:avLst/>
            <a:gdLst/>
            <a:ahLst/>
            <a:cxnLst/>
            <a:rect l="l" t="t" r="r" b="b"/>
            <a:pathLst>
              <a:path w="1893570" h="1893570" extrusionOk="0">
                <a:moveTo>
                  <a:pt x="0" y="0"/>
                </a:moveTo>
                <a:lnTo>
                  <a:pt x="1893570" y="0"/>
                </a:lnTo>
                <a:lnTo>
                  <a:pt x="1893570" y="1893570"/>
                </a:lnTo>
                <a:lnTo>
                  <a:pt x="0" y="1893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87" name="Google Shape;787;g36b418d8434_0_31"/>
          <p:cNvGrpSpPr/>
          <p:nvPr/>
        </p:nvGrpSpPr>
        <p:grpSpPr>
          <a:xfrm>
            <a:off x="14163257" y="3774200"/>
            <a:ext cx="1985508" cy="1530502"/>
            <a:chOff x="0" y="0"/>
            <a:chExt cx="812800" cy="812800"/>
          </a:xfrm>
        </p:grpSpPr>
        <p:sp>
          <p:nvSpPr>
            <p:cNvPr id="788" name="Google Shape;788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952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0" name="Google Shape;790;g36b418d8434_0_31"/>
          <p:cNvCxnSpPr>
            <a:endCxn id="791" idx="3"/>
          </p:cNvCxnSpPr>
          <p:nvPr/>
        </p:nvCxnSpPr>
        <p:spPr>
          <a:xfrm rot="10800000" flipH="1">
            <a:off x="4142424" y="10078226"/>
            <a:ext cx="11184000" cy="9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792" name="Google Shape;792;g36b418d8434_0_31"/>
          <p:cNvGrpSpPr/>
          <p:nvPr/>
        </p:nvGrpSpPr>
        <p:grpSpPr>
          <a:xfrm>
            <a:off x="3934274" y="9927300"/>
            <a:ext cx="415991" cy="320650"/>
            <a:chOff x="0" y="0"/>
            <a:chExt cx="812800" cy="812800"/>
          </a:xfrm>
        </p:grpSpPr>
        <p:sp>
          <p:nvSpPr>
            <p:cNvPr id="793" name="Google Shape;793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0F4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g36b418d8434_0_31"/>
          <p:cNvGrpSpPr/>
          <p:nvPr/>
        </p:nvGrpSpPr>
        <p:grpSpPr>
          <a:xfrm>
            <a:off x="7605524" y="9927300"/>
            <a:ext cx="415991" cy="320650"/>
            <a:chOff x="0" y="0"/>
            <a:chExt cx="812800" cy="812800"/>
          </a:xfrm>
        </p:grpSpPr>
        <p:sp>
          <p:nvSpPr>
            <p:cNvPr id="796" name="Google Shape;796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031E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g36b418d8434_0_31"/>
          <p:cNvGrpSpPr/>
          <p:nvPr/>
        </p:nvGrpSpPr>
        <p:grpSpPr>
          <a:xfrm>
            <a:off x="11276775" y="9927300"/>
            <a:ext cx="415991" cy="320650"/>
            <a:chOff x="0" y="0"/>
            <a:chExt cx="812800" cy="812800"/>
          </a:xfrm>
        </p:grpSpPr>
        <p:sp>
          <p:nvSpPr>
            <p:cNvPr id="799" name="Google Shape;799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8B2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g36b418d8434_0_31"/>
          <p:cNvGrpSpPr/>
          <p:nvPr/>
        </p:nvGrpSpPr>
        <p:grpSpPr>
          <a:xfrm>
            <a:off x="14949484" y="9927300"/>
            <a:ext cx="415991" cy="320650"/>
            <a:chOff x="0" y="0"/>
            <a:chExt cx="812800" cy="812800"/>
          </a:xfrm>
        </p:grpSpPr>
        <p:sp>
          <p:nvSpPr>
            <p:cNvPr id="802" name="Google Shape;802;g36b418d8434_0_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6414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7425" tIns="97425" rIns="97425" bIns="97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g36b418d8434_0_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125" tIns="54125" rIns="54125" bIns="5412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g36b418d8434_0_31"/>
          <p:cNvSpPr txBox="1"/>
          <p:nvPr/>
        </p:nvSpPr>
        <p:spPr>
          <a:xfrm>
            <a:off x="2786181" y="5619497"/>
            <a:ext cx="27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Density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" name="Google Shape;804;g36b418d8434_0_31"/>
          <p:cNvSpPr txBox="1"/>
          <p:nvPr/>
        </p:nvSpPr>
        <p:spPr>
          <a:xfrm>
            <a:off x="6457539" y="5619500"/>
            <a:ext cx="2728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Numeric-Column Ratio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5" name="Google Shape;805;g36b418d8434_0_31"/>
          <p:cNvSpPr txBox="1"/>
          <p:nvPr/>
        </p:nvSpPr>
        <p:spPr>
          <a:xfrm>
            <a:off x="2432631" y="6618353"/>
            <a:ext cx="343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FK cols/total ≥ 0.5 → fact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6" name="Google Shape;806;g36b418d8434_0_31"/>
          <p:cNvSpPr txBox="1"/>
          <p:nvPr/>
        </p:nvSpPr>
        <p:spPr>
          <a:xfrm>
            <a:off x="6103989" y="6618346"/>
            <a:ext cx="343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Ratio ≥ 0.6 numeric fields → reinforce fact classification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7" name="Google Shape;807;g36b418d8434_0_31"/>
          <p:cNvSpPr txBox="1"/>
          <p:nvPr/>
        </p:nvSpPr>
        <p:spPr>
          <a:xfrm>
            <a:off x="9737812" y="5619497"/>
            <a:ext cx="350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aleway"/>
                <a:ea typeface="Raleway"/>
                <a:cs typeface="Raleway"/>
                <a:sym typeface="Raleway"/>
              </a:rPr>
              <a:t>Cardinality Threshold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8" name="Google Shape;808;g36b418d8434_0_31"/>
          <p:cNvSpPr txBox="1"/>
          <p:nvPr/>
        </p:nvSpPr>
        <p:spPr>
          <a:xfrm>
            <a:off x="9774712" y="6618346"/>
            <a:ext cx="34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 Medium"/>
                <a:ea typeface="Raleway Medium"/>
                <a:cs typeface="Raleway Medium"/>
                <a:sym typeface="Raleway Medium"/>
              </a:rPr>
              <a:t>Dimension keys ≤ 10 % of fact cardinality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09" name="Google Shape;809;g36b418d8434_0_31"/>
          <p:cNvSpPr txBox="1"/>
          <p:nvPr/>
        </p:nvSpPr>
        <p:spPr>
          <a:xfrm>
            <a:off x="13438572" y="5619497"/>
            <a:ext cx="343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Grain Enforcement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0" name="Google Shape;810;g36b418d8434_0_31"/>
          <p:cNvSpPr txBox="1"/>
          <p:nvPr/>
        </p:nvSpPr>
        <p:spPr>
          <a:xfrm>
            <a:off x="13544772" y="6618346"/>
            <a:ext cx="322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Ensures one row per event</a:t>
            </a:r>
            <a:endParaRPr sz="2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11" name="Google Shape;811;g36b418d8434_0_31"/>
          <p:cNvSpPr txBox="1"/>
          <p:nvPr/>
        </p:nvSpPr>
        <p:spPr>
          <a:xfrm>
            <a:off x="6828656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2" name="Google Shape;812;g36b418d8434_0_31"/>
          <p:cNvSpPr txBox="1"/>
          <p:nvPr/>
        </p:nvSpPr>
        <p:spPr>
          <a:xfrm>
            <a:off x="1049986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3" name="Google Shape;813;g36b418d8434_0_31"/>
          <p:cNvSpPr txBox="1"/>
          <p:nvPr/>
        </p:nvSpPr>
        <p:spPr>
          <a:xfrm>
            <a:off x="14163239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4" name="Google Shape;814;g36b418d8434_0_31"/>
          <p:cNvSpPr txBox="1"/>
          <p:nvPr/>
        </p:nvSpPr>
        <p:spPr>
          <a:xfrm>
            <a:off x="3157298" y="4248435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36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d3a2d5f4a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0" name="Google Shape;820;g33d3a2d5f4a_0_244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1" name="Google Shape;821;g33d3a2d5f4a_0_24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22" name="Google Shape;822;g33d3a2d5f4a_0_244"/>
          <p:cNvGraphicFramePr/>
          <p:nvPr/>
        </p:nvGraphicFramePr>
        <p:xfrm>
          <a:off x="952488" y="3241875"/>
          <a:ext cx="17572050" cy="629726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AdventureWorks DW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Manufacturing , Sales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Microsoft sample DW sales, purchasing, HR, inventory, and finance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Amazon Redshift Example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Illustrative schema for cloud data warehousing users, events, sales.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Peru Manufacturing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Manufacturing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Kimball-based star schema for sales analysis; dimensions for product, time, and region.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Forest Inventory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Environmental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Combines geospatial forest inventory and satellite image analysis.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ae1846527_0_1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8" name="Google Shape;828;g36ae1846527_0_14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29" name="Google Shape;829;g36ae1846527_0_14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830" name="Google Shape;830;g36ae1846527_0_147"/>
          <p:cNvGraphicFramePr/>
          <p:nvPr/>
        </p:nvGraphicFramePr>
        <p:xfrm>
          <a:off x="952488" y="3241875"/>
          <a:ext cx="17572050" cy="649308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53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Dataset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Education Accreditation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Supports BAN-PT accreditation and collaboration reporting (KERMA) includes student, publication, partnership data.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Pathogen Monitoring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Healthcare/Public Health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Tracks pathogens, regions, facilities, and mitigation actions.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Steam User Behavior DWH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Gaming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Uses Steam API data; builds facts on playtime, achievements, purchases.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 Digital Center </a:t>
                      </a:r>
                      <a:endParaRPr sz="2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Sales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Educational DW project includes customer, services, and performance logs. </a:t>
                      </a:r>
                      <a:endParaRPr sz="28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ae1846527_0_639"/>
          <p:cNvSpPr/>
          <p:nvPr/>
        </p:nvSpPr>
        <p:spPr>
          <a:xfrm>
            <a:off x="794800" y="2625075"/>
            <a:ext cx="86886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36ae1846527_0_639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7" name="Google Shape;837;g36ae1846527_0_639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8" name="Google Shape;838;g36ae1846527_0_639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30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g36ae1846527_0_639"/>
          <p:cNvSpPr txBox="1"/>
          <p:nvPr/>
        </p:nvSpPr>
        <p:spPr>
          <a:xfrm>
            <a:off x="1389091" y="2625075"/>
            <a:ext cx="868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Hypotheses &amp;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End-to-End Metrics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g36ae1846527_0_639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g36ae1846527_0_639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42" name="Google Shape;842;g36ae1846527_0_639"/>
          <p:cNvGraphicFramePr/>
          <p:nvPr/>
        </p:nvGraphicFramePr>
        <p:xfrm>
          <a:off x="1371600" y="3721608"/>
          <a:ext cx="16465950" cy="685065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06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Hypotheses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ShopSmart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TPC-DS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 Work</a:t>
                      </a:r>
                      <a:endParaRPr sz="35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Parsing Accuracy (%)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~ 90 % (DDL Parser)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Domain Detection (%) </a:t>
                      </a:r>
                      <a:endParaRPr sz="24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92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85 % (TF-IDF only)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Generation Time (s)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6.0s (Gupta &amp; Jagadish)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Visualization Load (s)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&lt; 3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2.3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4.0 s (VizSchema)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Edit Validation Accuracy (%)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95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97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96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N/A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 Satisfaction (1–5) </a:t>
                      </a:r>
                      <a:endParaRPr sz="24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≥ 4.0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4.2 ± 0.5 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4.5 ± 0.5</a:t>
                      </a:r>
                      <a:endParaRPr sz="240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C3512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— </a:t>
                      </a:r>
                      <a:endParaRPr sz="2400" dirty="0">
                        <a:solidFill>
                          <a:srgbClr val="0C3512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ae1846527_0_617"/>
          <p:cNvSpPr/>
          <p:nvPr/>
        </p:nvSpPr>
        <p:spPr>
          <a:xfrm>
            <a:off x="794800" y="26250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6ae1846527_0_61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9" name="Google Shape;849;g36ae1846527_0_61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0" name="Google Shape;850;g36ae1846527_0_61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51" name="Google Shape;851;g36ae1846527_0_617"/>
          <p:cNvSpPr txBox="1"/>
          <p:nvPr/>
        </p:nvSpPr>
        <p:spPr>
          <a:xfrm>
            <a:off x="1199033" y="26250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Statistical Summaries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2" name="Google Shape;852;g36ae1846527_0_617"/>
          <p:cNvSpPr txBox="1"/>
          <p:nvPr/>
        </p:nvSpPr>
        <p:spPr>
          <a:xfrm>
            <a:off x="1371600" y="3721608"/>
            <a:ext cx="14453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UAT (n=10):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Mean 4.2, SD 0.5 90 % praised real-time validation.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3" name="Google Shape;853;g36ae1846527_0_617"/>
          <p:cNvSpPr/>
          <p:nvPr/>
        </p:nvSpPr>
        <p:spPr>
          <a:xfrm>
            <a:off x="871000" y="5368275"/>
            <a:ext cx="6616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36ae1846527_0_617"/>
          <p:cNvSpPr txBox="1"/>
          <p:nvPr/>
        </p:nvSpPr>
        <p:spPr>
          <a:xfrm>
            <a:off x="1275233" y="5368275"/>
            <a:ext cx="5909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5" name="Google Shape;855;g36ae1846527_0_617"/>
          <p:cNvSpPr txBox="1"/>
          <p:nvPr/>
        </p:nvSpPr>
        <p:spPr>
          <a:xfrm>
            <a:off x="1371600" y="6472125"/>
            <a:ext cx="144531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Healthcare Domain: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Precision dipped to 88 %—resolved by richer metadata inclusion. 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 Controls: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Users asked for manual expand/collapse—UI updated accordingly.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b418d8434_0_194"/>
          <p:cNvSpPr/>
          <p:nvPr/>
        </p:nvSpPr>
        <p:spPr>
          <a:xfrm>
            <a:off x="794800" y="2625075"/>
            <a:ext cx="9686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36b418d8434_0_19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2" name="Google Shape;862;g36b418d8434_0_19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3" name="Google Shape;863;g36b418d8434_0_19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64" name="Google Shape;864;g36b418d8434_0_194"/>
          <p:cNvSpPr txBox="1"/>
          <p:nvPr/>
        </p:nvSpPr>
        <p:spPr>
          <a:xfrm>
            <a:off x="1392131" y="2625075"/>
            <a:ext cx="8733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Structural Similarity Analysis (SSA)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5" name="Google Shape;865;g36b418d8434_0_19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36b418d8434_0_194"/>
          <p:cNvSpPr txBox="1"/>
          <p:nvPr/>
        </p:nvSpPr>
        <p:spPr>
          <a:xfrm>
            <a:off x="1371600" y="3721608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how closely the generated schema preserves the original structure.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Count Similarity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Compares the number of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Distribution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Checks average and variance of columns per table.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Data-Type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Verifies if column data types match.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Relationship Preservation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Ensures foreign keys are retained accurately.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b418d8434_0_204"/>
          <p:cNvSpPr/>
          <p:nvPr/>
        </p:nvSpPr>
        <p:spPr>
          <a:xfrm>
            <a:off x="794800" y="2625075"/>
            <a:ext cx="97065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36b418d8434_0_20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3" name="Google Shape;873;g36b418d8434_0_20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4" name="Google Shape;874;g36b418d8434_0_20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75" name="Google Shape;875;g36b418d8434_0_204"/>
          <p:cNvSpPr txBox="1"/>
          <p:nvPr/>
        </p:nvSpPr>
        <p:spPr>
          <a:xfrm>
            <a:off x="1387862" y="2625075"/>
            <a:ext cx="8670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Semantic Coherence Scoring (SCS)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6" name="Google Shape;876;g36b418d8434_0_20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36b418d8434_0_204"/>
          <p:cNvSpPr txBox="1"/>
          <p:nvPr/>
        </p:nvSpPr>
        <p:spPr>
          <a:xfrm>
            <a:off x="1371600" y="3721600"/>
            <a:ext cx="17331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Evaluates how consistent, intuitive, and domain-appropriate the schema naming and organization is.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Uniform use of naming styles like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snake_case, Dim_, Fact_.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Domain Relevance: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Column/table names match domain vocabulary</a:t>
            </a:r>
            <a:b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customer_id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Logical Structure: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Related fields are grouped logically within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b418d8434_0_214"/>
          <p:cNvSpPr/>
          <p:nvPr/>
        </p:nvSpPr>
        <p:spPr>
          <a:xfrm>
            <a:off x="794800" y="2625075"/>
            <a:ext cx="13728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6b418d8434_0_21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4" name="Google Shape;884;g36b418d8434_0_21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5" name="Google Shape;885;g36b418d8434_0_21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86" name="Google Shape;886;g36b418d8434_0_214"/>
          <p:cNvSpPr txBox="1"/>
          <p:nvPr/>
        </p:nvSpPr>
        <p:spPr>
          <a:xfrm>
            <a:off x="1427168" y="2625075"/>
            <a:ext cx="12638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Data-Warehouse Best Practices Compliance (DWBPC)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7" name="Google Shape;887;g36b418d8434_0_21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b418d8434_0_214"/>
          <p:cNvSpPr txBox="1"/>
          <p:nvPr/>
        </p:nvSpPr>
        <p:spPr>
          <a:xfrm>
            <a:off x="1371600" y="3721600"/>
            <a:ext cx="17470200" cy="6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adherence to established dimensional-modeling guidelines (Kimball/Ross).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Fact/Dimension Separation: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Ensures numerical facts and descriptive dimensions are clearly separated.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Surrogate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Presence of system-generated integer primary keys on all dimension tables.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SCD Support: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Inclusion of columns needed for Slowly Changing Dimensions.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Date Dimension: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Validates presence of a standard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Date_Dim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with full date hierarchy.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Audit Trails: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Addition of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created_at/updated_at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timestamp fields on fact tables.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Foreign Keys: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Proper FK constraints from facts to dimensions.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6b418d8434_0_224"/>
          <p:cNvSpPr/>
          <p:nvPr/>
        </p:nvSpPr>
        <p:spPr>
          <a:xfrm>
            <a:off x="794800" y="2625075"/>
            <a:ext cx="77109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6b418d8434_0_22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5" name="Google Shape;895;g36b418d8434_0_22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6" name="Google Shape;896;g36b418d8434_0_22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7" name="Google Shape;897;g36b418d8434_0_224"/>
          <p:cNvSpPr txBox="1"/>
          <p:nvPr/>
        </p:nvSpPr>
        <p:spPr>
          <a:xfrm>
            <a:off x="1265946" y="2625075"/>
            <a:ext cx="6888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Schema Quality Index (SQI)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8" name="Google Shape;898;g36b418d8434_0_22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b418d8434_0_224"/>
          <p:cNvSpPr txBox="1"/>
          <p:nvPr/>
        </p:nvSpPr>
        <p:spPr>
          <a:xfrm>
            <a:off x="1371600" y="3721608"/>
            <a:ext cx="16176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aggregate of four high-level quality dimensions: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Completeness: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all original tables and columns present?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Are naming and data-type patterns uniform across the schema?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 Correctness: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keys and relationships correctly enforce intended joins?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4.Conciseness: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there minimal redundancy (no duplicate or unnecessary tables/columns)?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525" y="3075975"/>
            <a:ext cx="9396274" cy="5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753500" y="3722346"/>
            <a:ext cx="8919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data warehouse</a:t>
            </a: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is a centralized repository that stores large volumes of data from multiple sources, enabling efficient analysis and reporting.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1640875" y="6338475"/>
            <a:ext cx="5116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Integration.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Historical Data Storage.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512"/>
              </a:buClr>
              <a:buSzPts val="3000"/>
              <a:buFont typeface="Raleway"/>
              <a:buChar char="●"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Optimized for Querying.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765300" y="5574274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Key Features: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9" name="Google Shape;2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b418d8434_0_234"/>
          <p:cNvSpPr/>
          <p:nvPr/>
        </p:nvSpPr>
        <p:spPr>
          <a:xfrm>
            <a:off x="794800" y="2625075"/>
            <a:ext cx="94500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6b418d8434_0_23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6" name="Google Shape;906;g36b418d8434_0_23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7" name="Google Shape;907;g36b418d8434_0_23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8" name="Google Shape;908;g36b418d8434_0_234"/>
          <p:cNvSpPr txBox="1"/>
          <p:nvPr/>
        </p:nvSpPr>
        <p:spPr>
          <a:xfrm>
            <a:off x="1372193" y="2625075"/>
            <a:ext cx="8441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Relationship Integrity Metric (RIM)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9" name="Google Shape;909;g36b418d8434_0_23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36b418d8434_0_234"/>
          <p:cNvSpPr txBox="1"/>
          <p:nvPr/>
        </p:nvSpPr>
        <p:spPr>
          <a:xfrm>
            <a:off x="1371600" y="3721608"/>
            <a:ext cx="163380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the soundness and fidelity of inter-table relationships.  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FK Consistency: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 of foreign-key constraints correctly specified.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Referential Integrity: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Rate at which every FK value references an existing primary-key row.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Cardinality Appropriateness: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Validation that the declared FK cardinalities (one-to-many vs. many-to-many) match the underlying data distributions.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Circular Reference Detection: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Ensuring no unintended circular foreign-key chains. </a:t>
            </a:r>
            <a:endParaRPr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6b418d8434_0_244"/>
          <p:cNvSpPr/>
          <p:nvPr/>
        </p:nvSpPr>
        <p:spPr>
          <a:xfrm>
            <a:off x="794800" y="2625075"/>
            <a:ext cx="8714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36b418d8434_0_244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7" name="Google Shape;917;g36b418d8434_0_244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8" name="Google Shape;918;g36b418d8434_0_244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36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19" name="Google Shape;919;g36b418d8434_0_244"/>
          <p:cNvSpPr txBox="1"/>
          <p:nvPr/>
        </p:nvSpPr>
        <p:spPr>
          <a:xfrm>
            <a:off x="1372200" y="2625075"/>
            <a:ext cx="80178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Domain Alignment Score (DAS) 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0" name="Google Shape;920;g36b418d8434_0_244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36b418d8434_0_244"/>
          <p:cNvSpPr txBox="1"/>
          <p:nvPr/>
        </p:nvSpPr>
        <p:spPr>
          <a:xfrm>
            <a:off x="1371600" y="3721600"/>
            <a:ext cx="167742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Measures fit between the schema’s entities/attributes and the expected patterns and business rules of its domain.</a:t>
            </a:r>
            <a:endParaRPr sz="2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Table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domain-specific terms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Store_Dim, Sales_Fact in retail).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Column Name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Presence of standard columns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(customer_id, order_date, etc.).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Rule Alignment: </a:t>
            </a:r>
            <a:r>
              <a:rPr lang="en-US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Encoding of domain logic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discount_percent vs. tax_rate in retail).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3d3a2d5f4a_0_13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7" name="Google Shape;927;g33d3a2d5f4a_0_13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28" name="Google Shape;928;g33d3a2d5f4a_0_13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37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929" name="Google Shape;929;g33d3a2d5f4a_0_130"/>
          <p:cNvGraphicFramePr/>
          <p:nvPr/>
        </p:nvGraphicFramePr>
        <p:xfrm>
          <a:off x="1371600" y="3721608"/>
          <a:ext cx="16619050" cy="6355520"/>
        </p:xfrm>
        <a:graphic>
          <a:graphicData uri="http://schemas.openxmlformats.org/drawingml/2006/table">
            <a:tbl>
              <a:tblPr>
                <a:noFill/>
                <a:tableStyleId>{F92D8716-CE96-4F00-84FA-F9669AF1C7FA}</a:tableStyleId>
              </a:tblPr>
              <a:tblGrid>
                <a:gridCol w="49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Algorithm</a:t>
                      </a:r>
                      <a:endParaRPr sz="32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</a:t>
                      </a:r>
                      <a:endParaRPr sz="32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DataForge + AI-Enhancement</a:t>
                      </a:r>
                      <a:endParaRPr sz="32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Structural Similarity Analysis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98.50 %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100.00 %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Semantic Coherence Scoring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93.41 %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98.48 %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Data-Warehouse Best Practices Compliance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70.00 %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75.56 %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Schema Quality Index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94.69 %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97.61 %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Relationship Integrity Metric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85.93 %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87.75 %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Domain Alignment Score </a:t>
                      </a:r>
                      <a:endParaRPr sz="2400">
                        <a:solidFill>
                          <a:schemeClr val="lt1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88.40 % 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C3512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95.00 %</a:t>
                      </a:r>
                      <a:endParaRPr sz="2400">
                        <a:solidFill>
                          <a:srgbClr val="0C3512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0" name="Google Shape;930;g33d3a2d5f4a_0_130"/>
          <p:cNvSpPr/>
          <p:nvPr/>
        </p:nvSpPr>
        <p:spPr>
          <a:xfrm>
            <a:off x="794800" y="2625075"/>
            <a:ext cx="63132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33d3a2d5f4a_0_130"/>
          <p:cNvSpPr txBox="1"/>
          <p:nvPr/>
        </p:nvSpPr>
        <p:spPr>
          <a:xfrm>
            <a:off x="1180522" y="2799975"/>
            <a:ext cx="563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Algorithmic Evaluation 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ae1846527_0_770"/>
          <p:cNvSpPr/>
          <p:nvPr/>
        </p:nvSpPr>
        <p:spPr>
          <a:xfrm>
            <a:off x="794800" y="2625075"/>
            <a:ext cx="46647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g36ae1846527_0_77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Experimental Results</a:t>
            </a: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8" name="Google Shape;938;g36ae1846527_0_77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39" name="Google Shape;939;g36ae1846527_0_77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40" name="Google Shape;940;g36ae1846527_0_770"/>
          <p:cNvSpPr txBox="1"/>
          <p:nvPr/>
        </p:nvSpPr>
        <p:spPr>
          <a:xfrm>
            <a:off x="1143150" y="2625075"/>
            <a:ext cx="4056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Accuracy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1" name="Google Shape;941;g36ae1846527_0_770"/>
          <p:cNvSpPr txBox="1"/>
          <p:nvPr/>
        </p:nvSpPr>
        <p:spPr>
          <a:xfrm>
            <a:off x="2109800" y="4703525"/>
            <a:ext cx="139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g36ae1846527_0_770"/>
          <p:cNvGrpSpPr/>
          <p:nvPr/>
        </p:nvGrpSpPr>
        <p:grpSpPr>
          <a:xfrm>
            <a:off x="1371600" y="3721608"/>
            <a:ext cx="13720274" cy="5909875"/>
            <a:chOff x="1371600" y="3721608"/>
            <a:chExt cx="13720274" cy="5909875"/>
          </a:xfrm>
        </p:grpSpPr>
        <p:pic>
          <p:nvPicPr>
            <p:cNvPr id="943" name="Google Shape;943;g36ae1846527_0_7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1600" y="3721608"/>
              <a:ext cx="13720274" cy="590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g36ae1846527_0_770"/>
            <p:cNvSpPr/>
            <p:nvPr/>
          </p:nvSpPr>
          <p:spPr>
            <a:xfrm>
              <a:off x="4745150" y="7269375"/>
              <a:ext cx="5305500" cy="2361600"/>
            </a:xfrm>
            <a:prstGeom prst="rect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g36ae1846527_0_770"/>
            <p:cNvSpPr/>
            <p:nvPr/>
          </p:nvSpPr>
          <p:spPr>
            <a:xfrm>
              <a:off x="1447800" y="6232975"/>
              <a:ext cx="4056600" cy="400200"/>
            </a:xfrm>
            <a:prstGeom prst="rect">
              <a:avLst/>
            </a:prstGeom>
            <a:solidFill>
              <a:srgbClr val="0C0C0C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d3a2d5f4a_0_272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3d3a2d5f4a_0_272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g33d3a2d5f4a_0_272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3" name="Google Shape;953;g33d3a2d5f4a_0_272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54" name="Google Shape;954;g33d3a2d5f4a_0_272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5" name="Google Shape;955;g33d3a2d5f4a_0_272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6" name="Google Shape;956;g33d3a2d5f4a_0_272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regex-based SQL parser struggled with varying SQL dialects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PostgreSQL vs. MySQL)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complex DDL structures in ShopSmart’s schema, such as nested constraints or non-standard syntax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(e.g., MySQL’s ENGINE=InnoDB)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lang="en-US" sz="2800">
                <a:latin typeface="Raleway"/>
                <a:ea typeface="Raleway"/>
                <a:cs typeface="Raleway"/>
                <a:sym typeface="Raleway"/>
              </a:rPr>
            </a:b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led to incomplete extraction of columns or relationships, causing schema generation errors.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ae1846527_0_500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g36ae1846527_0_500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3" name="Google Shape;963;g36ae1846527_0_500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4" name="Google Shape;964;g36ae1846527_0_500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65" name="Google Shape;965;g36ae1846527_0_500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Inconsistent SQL Dialect Parsing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6" name="Google Shape;966;g36ae1846527_0_500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7" name="Google Shape;967;g36ae1846527_0_500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enhanced the parser by developing a hybrid approach combining regex with a lightweight SQL grammar library </a:t>
            </a:r>
            <a:r>
              <a:rPr lang="en-US" sz="28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(e.g., sqlparse).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library normalized SQL syntax before regex extraction, improving compatibility across dialects. For ShopSmart, we tested the parser on both PostgreSQL and MySQL DDL files, achieving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accuracy in extracting tables and keys.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implemented fallback error handling to flag unsupported syntax and prompt users to simplify their SQL files.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ae1846527_0_51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g36ae1846527_0_51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4" name="Google Shape;974;g36ae1846527_0_51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5" name="Google Shape;975;g36ae1846527_0_51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6" name="Google Shape;976;g36ae1846527_0_51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7" name="Google Shape;977;g36ae1846527_0_51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g36ae1846527_0_51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The OpenAI API’s domain detection occasionally misclassified schemas due to ambiguous table/column names.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example, ShopSmart’s schema with generic names was sometimes misidentified as a logistics domain instead of retail, leading to irrelevant suggestions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using logistics terms instead of promotion_id).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6ae1846527_0_521"/>
          <p:cNvSpPr/>
          <p:nvPr/>
        </p:nvSpPr>
        <p:spPr>
          <a:xfrm>
            <a:off x="794800" y="2625075"/>
            <a:ext cx="90771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g36ae1846527_0_52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g36ae1846527_0_52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6" name="Google Shape;986;g36ae1846527_0_52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7" name="Google Shape;987;g36ae1846527_0_521"/>
          <p:cNvSpPr txBox="1"/>
          <p:nvPr/>
        </p:nvSpPr>
        <p:spPr>
          <a:xfrm>
            <a:off x="1349384" y="2625075"/>
            <a:ext cx="810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Inaccurate AI Domain Detection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8" name="Google Shape;988;g36ae1846527_0_52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9" name="Google Shape;989;g36ae1846527_0_52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refined the NLP pipeline by preprocessing schema data to include metadata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data types, sample values)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alongside table/column names, providing richer context for the OpenAI API.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trained a custom keyword scoring model using a retail-specific dataset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terms like sales, customer, product)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boost domain accuracy.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improved domain detection accuracy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70% to 90%,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ensuring relevant suggestions like for Store_Dim. Regular updates to the keyword dataset further enhanced robustness.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6ae1846527_0_53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36ae1846527_0_53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6" name="Google Shape;996;g36ae1846527_0_53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7" name="Google Shape;997;g36ae1846527_0_53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98" name="Google Shape;998;g36ae1846527_0_53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9" name="Google Shape;999;g36ae1846527_0_53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0" name="Google Shape;1000;g36ae1846527_0_537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Generating schemas for large databases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schema with 100+ tables)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was slow, exceeding the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performance target due to complex foreign key analysis and AI processing.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This caused timeouts for users with large datasets.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6ae1846527_0_54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g36ae1846527_0_547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7" name="Google Shape;1007;g36ae1846527_0_547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08" name="Google Shape;1008;g36ae1846527_0_547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9" name="Google Shape;1009;g36ae1846527_0_547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schema generation algorithm by implementing batch processing for foreign key detection, reducing computational complexity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O(n²) to O(n log n)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cached common domain templates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retail star schemas)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to speed up AI suggestion generation.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introduced parallel processing for parsing and AI calls, reducing generation time to under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4s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100-table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Load testing with simulated large schemas ensured scalability.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0" name="Google Shape;1010;g36ae1846527_0_547"/>
          <p:cNvSpPr/>
          <p:nvPr/>
        </p:nvSpPr>
        <p:spPr>
          <a:xfrm>
            <a:off x="794800" y="2625075"/>
            <a:ext cx="93213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36ae1846527_0_547"/>
          <p:cNvSpPr txBox="1"/>
          <p:nvPr/>
        </p:nvSpPr>
        <p:spPr>
          <a:xfrm>
            <a:off x="1364301" y="2625075"/>
            <a:ext cx="8325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Scalability in Schema Generation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376" y="3253350"/>
            <a:ext cx="7307625" cy="4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4302" y="3240114"/>
            <a:ext cx="7156100" cy="525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2148" y="3473650"/>
            <a:ext cx="9892729" cy="49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/>
        </p:nvSpPr>
        <p:spPr>
          <a:xfrm>
            <a:off x="7311363" y="9451950"/>
            <a:ext cx="3939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Star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6330063" y="9451950"/>
            <a:ext cx="670802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SnowFlake</a:t>
            </a:r>
            <a:r>
              <a:rPr lang="en-US" sz="48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Schema</a:t>
            </a:r>
            <a:endParaRPr sz="48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6863463" y="9451950"/>
            <a:ext cx="5902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Galaxy Schema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8549763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4880913" y="1616725"/>
            <a:ext cx="9715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Schema Types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6ae1846527_0_56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36ae1846527_0_56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g36ae1846527_0_56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9" name="Google Shape;1019;g36ae1846527_0_56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0" name="Google Shape;1020;g36ae1846527_0_56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1" name="Google Shape;1021;g36ae1846527_0_56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2" name="Google Shape;1022;g36ae1846527_0_561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Rendering large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ShopSmart’s star schema with multiple dimensions)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the graph visualization interface caused lag, especially on lower-end devices, due to the high number of nodes and edges.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reported delays in interacting with the graph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zooming, dragging nodes)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6ae1846527_0_571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8" name="Google Shape;1028;g36ae1846527_0_571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9" name="Google Shape;1029;g36ae1846527_0_571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0" name="Google Shape;1030;g36ae1846527_0_571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1" name="Google Shape;1031;g36ae1846527_0_571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optimized the visualization library by implementing lazy loading for nodes, rendering only visible portions of the graph initially. We also reduced edge complexity by grouping related dimensions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Date_Dim, Customer_Dim)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into collapsible clusters.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this cut rendering time from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8s to 2s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for a 50-node schema.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conducted usability tests on various devices to ensure smooth performance, achieving a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95%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user satisfaction rate. 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2" name="Google Shape;1032;g36ae1846527_0_571"/>
          <p:cNvSpPr/>
          <p:nvPr/>
        </p:nvSpPr>
        <p:spPr>
          <a:xfrm>
            <a:off x="794800" y="2625075"/>
            <a:ext cx="9782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36ae1846527_0_571"/>
          <p:cNvSpPr txBox="1"/>
          <p:nvPr/>
        </p:nvSpPr>
        <p:spPr>
          <a:xfrm>
            <a:off x="1392476" y="2625075"/>
            <a:ext cx="8737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Frontend Visualization Performance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ae1846527_0_59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36ae1846527_0_59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0" name="Google Shape;1040;g36ae1846527_0_59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1" name="Google Shape;1041;g36ae1846527_0_59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2" name="Google Shape;1042;g36ae1846527_0_59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51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3" name="Google Shape;1043;g36ae1846527_0_59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4" name="Google Shape;1044;g36ae1846527_0_595"/>
          <p:cNvSpPr txBox="1"/>
          <p:nvPr/>
        </p:nvSpPr>
        <p:spPr>
          <a:xfrm>
            <a:off x="2511963" y="4186125"/>
            <a:ext cx="14453100" cy="4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Problem: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Users editing schemas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adding a discount column to ShopSmart’s Sales_Fact)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occasionally introduced errors, such as invalid data types or missing foreign keys, which disrupted schema integrity and caused downstream query failures.</a:t>
            </a:r>
            <a:endParaRPr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6ae1846527_0_585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0" name="Google Shape;1050;g36ae1846527_0_585"/>
          <p:cNvSpPr txBox="1"/>
          <p:nvPr/>
        </p:nvSpPr>
        <p:spPr>
          <a:xfrm>
            <a:off x="8369273" y="20154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1" name="Google Shape;1051;g36ae1846527_0_585"/>
          <p:cNvSpPr txBox="1"/>
          <p:nvPr/>
        </p:nvSpPr>
        <p:spPr>
          <a:xfrm flipH="1">
            <a:off x="17970974" y="9928323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28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2" name="Google Shape;1052;g36ae1846527_0_585"/>
          <p:cNvSpPr txBox="1"/>
          <p:nvPr/>
        </p:nvSpPr>
        <p:spPr>
          <a:xfrm>
            <a:off x="2928225" y="3775200"/>
            <a:ext cx="134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3" name="Google Shape;1053;g36ae1846527_0_585"/>
          <p:cNvSpPr txBox="1"/>
          <p:nvPr/>
        </p:nvSpPr>
        <p:spPr>
          <a:xfrm>
            <a:off x="2511963" y="4186125"/>
            <a:ext cx="14453100" cy="5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Solution: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implemented a robust validation layer in the backend, using schema constraints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ensuring fact table columns are numeric)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and real-time feedback in the frontend editing interface.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For ShopSmart, we added pre-checks to warn users about invalid edits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(e.g., non numeric discount)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before submission. 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We also introduced an undo feature, allowing users to revert changes, which reduced error rates by </a:t>
            </a:r>
            <a:r>
              <a:rPr lang="en-US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r>
              <a:rPr lang="en-US" sz="2800">
                <a:latin typeface="Raleway"/>
                <a:ea typeface="Raleway"/>
                <a:cs typeface="Raleway"/>
                <a:sym typeface="Raleway"/>
              </a:rPr>
              <a:t> in user testing.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4" name="Google Shape;1054;g36ae1846527_0_585"/>
          <p:cNvSpPr/>
          <p:nvPr/>
        </p:nvSpPr>
        <p:spPr>
          <a:xfrm>
            <a:off x="794800" y="2625075"/>
            <a:ext cx="6335400" cy="873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g36ae1846527_0_585"/>
          <p:cNvSpPr txBox="1"/>
          <p:nvPr/>
        </p:nvSpPr>
        <p:spPr>
          <a:xfrm>
            <a:off x="1181872" y="2625075"/>
            <a:ext cx="5658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5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5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User Edit Validation</a:t>
            </a:r>
            <a:endParaRPr sz="63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3e763b7330_12_7"/>
          <p:cNvSpPr txBox="1"/>
          <p:nvPr/>
        </p:nvSpPr>
        <p:spPr>
          <a:xfrm>
            <a:off x="4590923" y="1154598"/>
            <a:ext cx="9932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1" name="Google Shape;1061;g33e763b7330_12_7"/>
          <p:cNvSpPr txBox="1"/>
          <p:nvPr/>
        </p:nvSpPr>
        <p:spPr>
          <a:xfrm>
            <a:off x="8369273" y="2008966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2" name="Google Shape;1062;g33e763b7330_12_7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39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" name="Title">
            <a:hlinkClick r:id="" action="ppaction://media"/>
            <a:extLst>
              <a:ext uri="{FF2B5EF4-FFF2-40B4-BE49-F238E27FC236}">
                <a16:creationId xmlns:a16="http://schemas.microsoft.com/office/drawing/2014/main" id="{C5A4F1D4-C955-962C-66C4-CE22B8784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17" t="11259" r="5136" b="11111"/>
          <a:stretch>
            <a:fillRect/>
          </a:stretch>
        </p:blipFill>
        <p:spPr>
          <a:xfrm>
            <a:off x="3187946" y="2953540"/>
            <a:ext cx="13101145" cy="6388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F13217-EC92-C03A-360E-37EC63B157AD}"/>
              </a:ext>
            </a:extLst>
          </p:cNvPr>
          <p:cNvGrpSpPr/>
          <p:nvPr/>
        </p:nvGrpSpPr>
        <p:grpSpPr>
          <a:xfrm>
            <a:off x="4879012" y="3481178"/>
            <a:ext cx="14417139" cy="4010443"/>
            <a:chOff x="2767275" y="3304756"/>
            <a:chExt cx="14417139" cy="4010443"/>
          </a:xfrm>
        </p:grpSpPr>
        <p:sp>
          <p:nvSpPr>
            <p:cNvPr id="1067" name="Google Shape;1067;p22"/>
            <p:cNvSpPr txBox="1"/>
            <p:nvPr/>
          </p:nvSpPr>
          <p:spPr>
            <a:xfrm>
              <a:off x="6443642" y="3943819"/>
              <a:ext cx="10740772" cy="2732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en-US" sz="9000" b="1" dirty="0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A</a:t>
              </a:r>
              <a:r>
                <a:rPr lang="en-US" sz="9000" b="1" i="0" u="none" strike="noStrike" cap="none" dirty="0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ny </a:t>
              </a: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en-US" sz="9000" b="1" dirty="0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Q</a:t>
              </a:r>
              <a:r>
                <a:rPr lang="en-US" sz="9000" b="1" i="0" u="none" strike="noStrike" cap="none" dirty="0">
                  <a:solidFill>
                    <a:srgbClr val="0C3512"/>
                  </a:solidFill>
                  <a:latin typeface="Raleway"/>
                  <a:ea typeface="Raleway"/>
                  <a:cs typeface="Raleway"/>
                  <a:sym typeface="Raleway"/>
                </a:rPr>
                <a:t>uestions</a:t>
              </a:r>
              <a:endParaRPr sz="90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6CAD73E8-E4E4-7D80-E85A-049D4198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7275" y="3304756"/>
              <a:ext cx="4010443" cy="4010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7;p22">
            <a:extLst>
              <a:ext uri="{FF2B5EF4-FFF2-40B4-BE49-F238E27FC236}">
                <a16:creationId xmlns:a16="http://schemas.microsoft.com/office/drawing/2014/main" id="{577E7064-2894-3F62-E21C-A3D32BD16A8F}"/>
              </a:ext>
            </a:extLst>
          </p:cNvPr>
          <p:cNvSpPr txBox="1"/>
          <p:nvPr/>
        </p:nvSpPr>
        <p:spPr>
          <a:xfrm>
            <a:off x="4772497" y="4661711"/>
            <a:ext cx="9932044" cy="16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90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90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308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AF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/>
        </p:nvSpPr>
        <p:spPr>
          <a:xfrm>
            <a:off x="743025" y="3335525"/>
            <a:ext cx="8919300" cy="22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Data-Driven Decision Making: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 today’s business landscape, data warehouses are essential for consolidating and analyzing vast amounts of information from diverse sources.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5"/>
          <p:cNvGrpSpPr/>
          <p:nvPr/>
        </p:nvGrpSpPr>
        <p:grpSpPr>
          <a:xfrm>
            <a:off x="11116625" y="3253700"/>
            <a:ext cx="6651200" cy="5972401"/>
            <a:chOff x="11116625" y="3253700"/>
            <a:chExt cx="6651200" cy="5972401"/>
          </a:xfrm>
        </p:grpSpPr>
        <p:pic>
          <p:nvPicPr>
            <p:cNvPr id="258" name="Google Shape;258;p5"/>
            <p:cNvPicPr preferRelativeResize="0"/>
            <p:nvPr/>
          </p:nvPicPr>
          <p:blipFill rotWithShape="1">
            <a:blip r:embed="rId3">
              <a:alphaModFix/>
            </a:blip>
            <a:srcRect l="20822" r="24223"/>
            <a:stretch/>
          </p:blipFill>
          <p:spPr>
            <a:xfrm>
              <a:off x="11116625" y="3253700"/>
              <a:ext cx="6425923" cy="5972401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9" name="Google Shape;259;p5"/>
            <p:cNvSpPr txBox="1"/>
            <p:nvPr/>
          </p:nvSpPr>
          <p:spPr>
            <a:xfrm>
              <a:off x="12030825" y="8702825"/>
              <a:ext cx="53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C3512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https://www.existbi.com/blog/key-statistics-data-warehouse/</a:t>
              </a:r>
              <a:endParaRPr sz="1400" b="0" i="0" u="none" strike="noStrike" cap="none">
                <a:solidFill>
                  <a:srgbClr val="0C351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 txBox="1"/>
            <p:nvPr/>
          </p:nvSpPr>
          <p:spPr>
            <a:xfrm>
              <a:off x="16608025" y="506650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 txBox="1"/>
            <p:nvPr/>
          </p:nvSpPr>
          <p:spPr>
            <a:xfrm>
              <a:off x="11116625" y="7260350"/>
              <a:ext cx="1159800" cy="4569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"/>
          <p:cNvSpPr txBox="1"/>
          <p:nvPr/>
        </p:nvSpPr>
        <p:spPr>
          <a:xfrm>
            <a:off x="743025" y="5819550"/>
            <a:ext cx="89193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Current Adoption Rates: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37% of companies have a central data warehouse.</a:t>
            </a:r>
            <a:endParaRPr sz="30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A significant 63% of organizations utilize multiple data warehouses.</a:t>
            </a:r>
            <a:endParaRPr sz="30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19e2a0e06_0_75"/>
          <p:cNvSpPr/>
          <p:nvPr/>
        </p:nvSpPr>
        <p:spPr>
          <a:xfrm>
            <a:off x="1" y="9226102"/>
            <a:ext cx="1806511" cy="1741884"/>
          </a:xfrm>
          <a:custGeom>
            <a:avLst/>
            <a:gdLst/>
            <a:ahLst/>
            <a:cxnLst/>
            <a:rect l="l" t="t" r="r" b="b"/>
            <a:pathLst>
              <a:path w="4152900" h="3981450" extrusionOk="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419e2a0e06_0_75"/>
          <p:cNvSpPr/>
          <p:nvPr/>
        </p:nvSpPr>
        <p:spPr>
          <a:xfrm>
            <a:off x="1289" y="8702817"/>
            <a:ext cx="535474" cy="1136031"/>
          </a:xfrm>
          <a:custGeom>
            <a:avLst/>
            <a:gdLst/>
            <a:ahLst/>
            <a:cxnLst/>
            <a:rect l="l" t="t" r="r" b="b"/>
            <a:pathLst>
              <a:path w="1189942" h="2524513" extrusionOk="0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>
            <a:outerShdw blurRad="1270000" dist="622300" dir="27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419e2a0e06_0_75"/>
          <p:cNvSpPr/>
          <p:nvPr/>
        </p:nvSpPr>
        <p:spPr>
          <a:xfrm>
            <a:off x="16609630" y="3"/>
            <a:ext cx="2882767" cy="2448283"/>
          </a:xfrm>
          <a:custGeom>
            <a:avLst/>
            <a:gdLst/>
            <a:ahLst/>
            <a:cxnLst/>
            <a:rect l="l" t="t" r="r" b="b"/>
            <a:pathLst>
              <a:path w="6005764" h="6318150" extrusionOk="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419e2a0e06_0_75"/>
          <p:cNvSpPr/>
          <p:nvPr/>
        </p:nvSpPr>
        <p:spPr>
          <a:xfrm>
            <a:off x="18630612" y="554996"/>
            <a:ext cx="857659" cy="2748476"/>
          </a:xfrm>
          <a:custGeom>
            <a:avLst/>
            <a:gdLst/>
            <a:ahLst/>
            <a:cxnLst/>
            <a:rect l="l" t="t" r="r" b="b"/>
            <a:pathLst>
              <a:path w="2541212" h="6914404" extrusionOk="0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0">
                <a:srgbClr val="0C604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419e2a0e06_0_75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6" name="Google Shape;276;g3419e2a0e0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75" y="671399"/>
            <a:ext cx="1475601" cy="14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419e2a0e06_0_75"/>
          <p:cNvSpPr txBox="1"/>
          <p:nvPr/>
        </p:nvSpPr>
        <p:spPr>
          <a:xfrm>
            <a:off x="7625025" y="1540525"/>
            <a:ext cx="4135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g3419e2a0e06_0_75"/>
          <p:cNvSpPr txBox="1"/>
          <p:nvPr/>
        </p:nvSpPr>
        <p:spPr>
          <a:xfrm>
            <a:off x="8504175" y="23977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3419e2a0e06_0_75"/>
          <p:cNvSpPr txBox="1"/>
          <p:nvPr/>
        </p:nvSpPr>
        <p:spPr>
          <a:xfrm>
            <a:off x="765300" y="3335525"/>
            <a:ext cx="91257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Duration: 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 warehouse implementation typically takes 6-9 months.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0" name="Google Shape;280;g3419e2a0e06_0_75"/>
          <p:cNvGrpSpPr/>
          <p:nvPr/>
        </p:nvGrpSpPr>
        <p:grpSpPr>
          <a:xfrm>
            <a:off x="10507375" y="3658330"/>
            <a:ext cx="8017200" cy="5375991"/>
            <a:chOff x="10507375" y="3630859"/>
            <a:chExt cx="8017200" cy="5375991"/>
          </a:xfrm>
        </p:grpSpPr>
        <p:pic>
          <p:nvPicPr>
            <p:cNvPr id="281" name="Google Shape;281;g3419e2a0e06_0_75"/>
            <p:cNvPicPr preferRelativeResize="0"/>
            <p:nvPr/>
          </p:nvPicPr>
          <p:blipFill rotWithShape="1">
            <a:blip r:embed="rId4">
              <a:alphaModFix/>
            </a:blip>
            <a:srcRect l="58" r="59"/>
            <a:stretch/>
          </p:blipFill>
          <p:spPr>
            <a:xfrm>
              <a:off x="10507425" y="3630859"/>
              <a:ext cx="8017100" cy="4975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3419e2a0e06_0_75"/>
            <p:cNvSpPr txBox="1"/>
            <p:nvPr/>
          </p:nvSpPr>
          <p:spPr>
            <a:xfrm>
              <a:off x="10507375" y="8606650"/>
              <a:ext cx="8017200" cy="400200"/>
            </a:xfrm>
            <a:prstGeom prst="rect">
              <a:avLst/>
            </a:prstGeom>
            <a:solidFill>
              <a:srgbClr val="FFFAF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https://data-vault.com/data-warehouse-market-size/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g3419e2a0e06_0_75"/>
          <p:cNvSpPr txBox="1"/>
          <p:nvPr/>
        </p:nvSpPr>
        <p:spPr>
          <a:xfrm>
            <a:off x="765300" y="5259444"/>
            <a:ext cx="91257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Cost:</a:t>
            </a:r>
            <a:b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Initial implementation costs start at around $70,000,   with larger projects ranging up to $485,000.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g3419e2a0e06_0_75"/>
          <p:cNvSpPr txBox="1"/>
          <p:nvPr/>
        </p:nvSpPr>
        <p:spPr>
          <a:xfrm>
            <a:off x="765300" y="7246373"/>
            <a:ext cx="9125700" cy="2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Market Growth:</a:t>
            </a: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data warehouse market is projected to grow by 20% annually over the next five years.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d3a2d5f4a_0_12"/>
          <p:cNvSpPr txBox="1"/>
          <p:nvPr/>
        </p:nvSpPr>
        <p:spPr>
          <a:xfrm>
            <a:off x="1460426" y="3047025"/>
            <a:ext cx="7503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g33d3a2d5f4a_0_12"/>
          <p:cNvSpPr/>
          <p:nvPr/>
        </p:nvSpPr>
        <p:spPr>
          <a:xfrm>
            <a:off x="1411075" y="4095250"/>
            <a:ext cx="75030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Designing data warehouse schemas involves identifying and organizing </a:t>
            </a:r>
            <a:r>
              <a:rPr lang="en-US" sz="27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fact and dimension </a:t>
            </a: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tables, defining primary and foreign keys, and ensuring consistency across various data sources. </a:t>
            </a: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g33d3a2d5f4a_0_12"/>
          <p:cNvSpPr txBox="1"/>
          <p:nvPr/>
        </p:nvSpPr>
        <p:spPr>
          <a:xfrm>
            <a:off x="1962475" y="7511625"/>
            <a:ext cx="508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g33d3a2d5f4a_0_12"/>
          <p:cNvSpPr/>
          <p:nvPr/>
        </p:nvSpPr>
        <p:spPr>
          <a:xfrm>
            <a:off x="8512144" y="1725510"/>
            <a:ext cx="7802400" cy="106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d3a2d5f4a_0_12"/>
          <p:cNvSpPr/>
          <p:nvPr/>
        </p:nvSpPr>
        <p:spPr>
          <a:xfrm>
            <a:off x="7988445" y="1204985"/>
            <a:ext cx="2104200" cy="2104200"/>
          </a:xfrm>
          <a:prstGeom prst="ellipse">
            <a:avLst/>
          </a:prstGeom>
          <a:solidFill>
            <a:schemeClr val="accent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3d3a2d5f4a_0_12"/>
          <p:cNvSpPr/>
          <p:nvPr/>
        </p:nvSpPr>
        <p:spPr>
          <a:xfrm>
            <a:off x="8239589" y="1450847"/>
            <a:ext cx="1612500" cy="1612500"/>
          </a:xfrm>
          <a:prstGeom prst="ellipse">
            <a:avLst/>
          </a:prstGeom>
          <a:solidFill>
            <a:schemeClr val="accent1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3d3a2d5f4a_0_12"/>
          <p:cNvSpPr/>
          <p:nvPr/>
        </p:nvSpPr>
        <p:spPr>
          <a:xfrm>
            <a:off x="8512144" y="1725509"/>
            <a:ext cx="1068600" cy="106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d3a2d5f4a_0_12"/>
          <p:cNvSpPr/>
          <p:nvPr/>
        </p:nvSpPr>
        <p:spPr>
          <a:xfrm>
            <a:off x="10061528" y="3570837"/>
            <a:ext cx="7320000" cy="106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d3a2d5f4a_0_12"/>
          <p:cNvSpPr/>
          <p:nvPr/>
        </p:nvSpPr>
        <p:spPr>
          <a:xfrm>
            <a:off x="9537828" y="3053090"/>
            <a:ext cx="2104200" cy="2104200"/>
          </a:xfrm>
          <a:prstGeom prst="ellipse">
            <a:avLst/>
          </a:prstGeom>
          <a:solidFill>
            <a:schemeClr val="accent2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3d3a2d5f4a_0_12"/>
          <p:cNvSpPr/>
          <p:nvPr/>
        </p:nvSpPr>
        <p:spPr>
          <a:xfrm>
            <a:off x="9788972" y="3298952"/>
            <a:ext cx="1612500" cy="1612500"/>
          </a:xfrm>
          <a:prstGeom prst="ellipse">
            <a:avLst/>
          </a:prstGeom>
          <a:solidFill>
            <a:schemeClr val="accent2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3d3a2d5f4a_0_12"/>
          <p:cNvSpPr/>
          <p:nvPr/>
        </p:nvSpPr>
        <p:spPr>
          <a:xfrm>
            <a:off x="10061527" y="3573614"/>
            <a:ext cx="1068600" cy="106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d3a2d5f4a_0_12"/>
          <p:cNvSpPr/>
          <p:nvPr/>
        </p:nvSpPr>
        <p:spPr>
          <a:xfrm>
            <a:off x="10061528" y="7267047"/>
            <a:ext cx="7640100" cy="1068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d3a2d5f4a_0_12"/>
          <p:cNvSpPr/>
          <p:nvPr/>
        </p:nvSpPr>
        <p:spPr>
          <a:xfrm>
            <a:off x="9537828" y="6749300"/>
            <a:ext cx="2104200" cy="2104200"/>
          </a:xfrm>
          <a:prstGeom prst="ellipse">
            <a:avLst/>
          </a:prstGeom>
          <a:solidFill>
            <a:schemeClr val="accent4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d3a2d5f4a_0_12"/>
          <p:cNvSpPr/>
          <p:nvPr/>
        </p:nvSpPr>
        <p:spPr>
          <a:xfrm>
            <a:off x="9788972" y="6995162"/>
            <a:ext cx="1612500" cy="1612500"/>
          </a:xfrm>
          <a:prstGeom prst="ellipse">
            <a:avLst/>
          </a:prstGeom>
          <a:solidFill>
            <a:schemeClr val="accent4">
              <a:alpha val="4941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d3a2d5f4a_0_12"/>
          <p:cNvSpPr/>
          <p:nvPr/>
        </p:nvSpPr>
        <p:spPr>
          <a:xfrm>
            <a:off x="10061527" y="7269824"/>
            <a:ext cx="1068600" cy="106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3d3a2d5f4a_0_12"/>
          <p:cNvSpPr/>
          <p:nvPr/>
        </p:nvSpPr>
        <p:spPr>
          <a:xfrm>
            <a:off x="10462661" y="7572137"/>
            <a:ext cx="27874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g33d3a2d5f4a_0_12"/>
          <p:cNvSpPr/>
          <p:nvPr/>
        </p:nvSpPr>
        <p:spPr>
          <a:xfrm>
            <a:off x="10525763" y="7635932"/>
            <a:ext cx="82512" cy="82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g33d3a2d5f4a_0_12"/>
          <p:cNvSpPr/>
          <p:nvPr/>
        </p:nvSpPr>
        <p:spPr>
          <a:xfrm>
            <a:off x="10393850" y="3969496"/>
            <a:ext cx="405681" cy="304398"/>
          </a:xfrm>
          <a:custGeom>
            <a:avLst/>
            <a:gdLst/>
            <a:ahLst/>
            <a:cxnLst/>
            <a:rect l="l" t="t" r="r" b="b"/>
            <a:pathLst>
              <a:path w="21596" h="21600" extrusionOk="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3d3a2d5f4a_0_12"/>
          <p:cNvSpPr/>
          <p:nvPr/>
        </p:nvSpPr>
        <p:spPr>
          <a:xfrm>
            <a:off x="8858026" y="2097823"/>
            <a:ext cx="405670" cy="304398"/>
          </a:xfrm>
          <a:custGeom>
            <a:avLst/>
            <a:gdLst/>
            <a:ahLst/>
            <a:cxnLst/>
            <a:rect l="l" t="t" r="r" b="b"/>
            <a:pathLst>
              <a:path w="21464" h="21600" extrusionOk="0">
                <a:moveTo>
                  <a:pt x="19918" y="11754"/>
                </a:moveTo>
                <a:lnTo>
                  <a:pt x="16564" y="18954"/>
                </a:lnTo>
                <a:cubicBezTo>
                  <a:pt x="16317" y="19484"/>
                  <a:pt x="15892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1" y="18992"/>
                  <a:pt x="1341" y="18000"/>
                </a:cubicBezTo>
                <a:lnTo>
                  <a:pt x="1341" y="3600"/>
                </a:lnTo>
                <a:cubicBezTo>
                  <a:pt x="1341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2" y="1800"/>
                  <a:pt x="16317" y="2116"/>
                  <a:pt x="16564" y="2645"/>
                </a:cubicBezTo>
                <a:lnTo>
                  <a:pt x="19917" y="9845"/>
                </a:lnTo>
                <a:cubicBezTo>
                  <a:pt x="20188" y="10425"/>
                  <a:pt x="20188" y="11174"/>
                  <a:pt x="19918" y="11754"/>
                </a:cubicBezTo>
                <a:moveTo>
                  <a:pt x="21055" y="8891"/>
                </a:moveTo>
                <a:lnTo>
                  <a:pt x="17701" y="1691"/>
                </a:lnTo>
                <a:cubicBezTo>
                  <a:pt x="17211" y="639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1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599"/>
                  <a:pt x="2683" y="21599"/>
                </a:cubicBezTo>
                <a:lnTo>
                  <a:pt x="15427" y="21599"/>
                </a:lnTo>
                <a:cubicBezTo>
                  <a:pt x="16352" y="21599"/>
                  <a:pt x="17211" y="20960"/>
                  <a:pt x="17701" y="19908"/>
                </a:cubicBezTo>
                <a:lnTo>
                  <a:pt x="21055" y="12708"/>
                </a:lnTo>
                <a:cubicBezTo>
                  <a:pt x="21600" y="11541"/>
                  <a:pt x="21600" y="10059"/>
                  <a:pt x="21055" y="88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3d3a2d5f4a_0_12"/>
          <p:cNvSpPr/>
          <p:nvPr/>
        </p:nvSpPr>
        <p:spPr>
          <a:xfrm>
            <a:off x="9111129" y="2211546"/>
            <a:ext cx="76302" cy="763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000"/>
                </a:moveTo>
                <a:cubicBezTo>
                  <a:pt x="6825" y="18000"/>
                  <a:pt x="3600" y="14774"/>
                  <a:pt x="3600" y="10800"/>
                </a:cubicBezTo>
                <a:cubicBezTo>
                  <a:pt x="3600" y="6825"/>
                  <a:pt x="6825" y="3600"/>
                  <a:pt x="10800" y="3600"/>
                </a:cubicBezTo>
                <a:cubicBezTo>
                  <a:pt x="14774" y="3600"/>
                  <a:pt x="17999" y="6825"/>
                  <a:pt x="17999" y="10800"/>
                </a:cubicBezTo>
                <a:cubicBezTo>
                  <a:pt x="17999" y="14774"/>
                  <a:pt x="14774" y="18000"/>
                  <a:pt x="10800" y="18000"/>
                </a:cubicBezTo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6766" y="21599"/>
                  <a:pt x="21600" y="16766"/>
                  <a:pt x="21600" y="10800"/>
                </a:cubicBezTo>
                <a:cubicBezTo>
                  <a:pt x="21600" y="4833"/>
                  <a:pt x="16766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g33d3a2d5f4a_0_12"/>
          <p:cNvSpPr/>
          <p:nvPr/>
        </p:nvSpPr>
        <p:spPr>
          <a:xfrm>
            <a:off x="10002415" y="1932265"/>
            <a:ext cx="607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Time-Consuming Process: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Manually parsing SQL files and designing schemas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g33d3a2d5f4a_0_12"/>
          <p:cNvSpPr/>
          <p:nvPr/>
        </p:nvSpPr>
        <p:spPr>
          <a:xfrm>
            <a:off x="11613543" y="3715096"/>
            <a:ext cx="5643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Human Error: </a:t>
            </a:r>
            <a:r>
              <a:rPr lang="en-US"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Mistakes in identifying relationships or defining keys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g33d3a2d5f4a_0_12"/>
          <p:cNvSpPr/>
          <p:nvPr/>
        </p:nvSpPr>
        <p:spPr>
          <a:xfrm>
            <a:off x="11401361" y="7487916"/>
            <a:ext cx="63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Lack of Optimization:</a:t>
            </a:r>
            <a:r>
              <a:rPr lang="en-US" sz="17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 Without automated tools, optimizing schemas for performance and scalability is challenging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g33d3a2d5f4a_0_12"/>
          <p:cNvSpPr/>
          <p:nvPr/>
        </p:nvSpPr>
        <p:spPr>
          <a:xfrm>
            <a:off x="11613562" y="5418943"/>
            <a:ext cx="7124100" cy="1068600"/>
          </a:xfrm>
          <a:prstGeom prst="roundRect">
            <a:avLst>
              <a:gd name="adj" fmla="val 50000"/>
            </a:avLst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3d3a2d5f4a_0_12"/>
          <p:cNvSpPr/>
          <p:nvPr/>
        </p:nvSpPr>
        <p:spPr>
          <a:xfrm>
            <a:off x="11089862" y="4901195"/>
            <a:ext cx="2104200" cy="2104200"/>
          </a:xfrm>
          <a:prstGeom prst="ellipse">
            <a:avLst/>
          </a:prstGeom>
          <a:solidFill>
            <a:srgbClr val="FAA204">
              <a:alpha val="145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33d3a2d5f4a_0_12"/>
          <p:cNvSpPr/>
          <p:nvPr/>
        </p:nvSpPr>
        <p:spPr>
          <a:xfrm>
            <a:off x="11341006" y="5147057"/>
            <a:ext cx="1612500" cy="1612500"/>
          </a:xfrm>
          <a:prstGeom prst="ellipse">
            <a:avLst/>
          </a:prstGeom>
          <a:solidFill>
            <a:srgbClr val="FAA204">
              <a:alpha val="4941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3d3a2d5f4a_0_12"/>
          <p:cNvSpPr/>
          <p:nvPr/>
        </p:nvSpPr>
        <p:spPr>
          <a:xfrm>
            <a:off x="11613561" y="5421719"/>
            <a:ext cx="1068600" cy="1068600"/>
          </a:xfrm>
          <a:prstGeom prst="ellipse">
            <a:avLst/>
          </a:prstGeom>
          <a:solidFill>
            <a:srgbClr val="FAA2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3d3a2d5f4a_0_12"/>
          <p:cNvSpPr/>
          <p:nvPr/>
        </p:nvSpPr>
        <p:spPr>
          <a:xfrm>
            <a:off x="11991572" y="5737375"/>
            <a:ext cx="304398" cy="406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0425" tIns="30425" rIns="30425" bIns="30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6"/>
              <a:buFont typeface="Arial"/>
              <a:buNone/>
            </a:pPr>
            <a:endParaRPr sz="2396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g33d3a2d5f4a_0_12"/>
          <p:cNvSpPr/>
          <p:nvPr/>
        </p:nvSpPr>
        <p:spPr>
          <a:xfrm>
            <a:off x="13026370" y="5578927"/>
            <a:ext cx="560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Scalability Issues: </a:t>
            </a:r>
            <a:r>
              <a:rPr lang="en-US"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data volumes increase, manually designing becomes impractical</a:t>
            </a:r>
            <a:endParaRPr sz="15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g33d3a2d5f4a_0_12"/>
          <p:cNvSpPr txBox="1"/>
          <p:nvPr/>
        </p:nvSpPr>
        <p:spPr>
          <a:xfrm>
            <a:off x="1601500" y="3807050"/>
            <a:ext cx="2377500" cy="1188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351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3d3a2d5f4a_0_12"/>
          <p:cNvSpPr txBox="1"/>
          <p:nvPr/>
        </p:nvSpPr>
        <p:spPr>
          <a:xfrm>
            <a:off x="1411075" y="6616600"/>
            <a:ext cx="75030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Manual schema generation poses several challenges.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g33d3a2d5f4a_0_12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/>
          <p:nvPr/>
        </p:nvSpPr>
        <p:spPr>
          <a:xfrm>
            <a:off x="4590925" y="1154599"/>
            <a:ext cx="99321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14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 b="1" i="0" u="none" strike="noStrike" cap="none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8369275" y="1906088"/>
            <a:ext cx="2375400" cy="1269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 flipH="1">
            <a:off x="17970974" y="9953375"/>
            <a:ext cx="15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C351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</a:t>
            </a:r>
            <a:endParaRPr sz="8800" b="0" i="0" u="none" strike="noStrike" cap="none">
              <a:solidFill>
                <a:srgbClr val="0C351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8660975" y="6172931"/>
            <a:ext cx="1774800" cy="81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100000">
                <a:srgbClr val="0C604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rgbClr val="325D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912" y="3509756"/>
            <a:ext cx="6040688" cy="632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31462" y="3747876"/>
            <a:ext cx="1072284" cy="10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6125" y="3973192"/>
            <a:ext cx="6235600" cy="53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 title="d899f696-6b22-47bb-9cab-f3dd7c545bcb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2062" y="3420150"/>
            <a:ext cx="8672900" cy="594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4"/>
          <p:cNvSpPr txBox="1"/>
          <p:nvPr/>
        </p:nvSpPr>
        <p:spPr>
          <a:xfrm>
            <a:off x="1679238" y="2330675"/>
            <a:ext cx="1656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The objective of the </a:t>
            </a:r>
            <a:r>
              <a:rPr lang="en-US" sz="2700" b="1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DataForge </a:t>
            </a:r>
            <a:r>
              <a:rPr lang="en-US" sz="2700" b="0" i="0" u="none" strike="noStrike" cap="none" dirty="0">
                <a:solidFill>
                  <a:srgbClr val="0C3512"/>
                </a:solidFill>
                <a:latin typeface="Raleway"/>
                <a:ea typeface="Raleway"/>
                <a:cs typeface="Raleway"/>
                <a:sym typeface="Raleway"/>
              </a:rPr>
              <a:t>project is to develop an automated tool that streamlines the creation of data warehouse schemas. </a:t>
            </a:r>
            <a:endParaRPr sz="2200" b="1" i="0" u="none" strike="noStrike" cap="none" dirty="0">
              <a:solidFill>
                <a:srgbClr val="0C35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1815C"/>
      </a:accent1>
      <a:accent2>
        <a:srgbClr val="9DD323"/>
      </a:accent2>
      <a:accent3>
        <a:srgbClr val="FFF6EE"/>
      </a:accent3>
      <a:accent4>
        <a:srgbClr val="F05F0E"/>
      </a:accent4>
      <a:accent5>
        <a:srgbClr val="B0DC70"/>
      </a:accent5>
      <a:accent6>
        <a:srgbClr val="65BB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2853</Words>
  <Application>Microsoft Office PowerPoint</Application>
  <PresentationFormat>Custom</PresentationFormat>
  <Paragraphs>535</Paragraphs>
  <Slides>56</Slides>
  <Notes>55</Notes>
  <HiddenSlides>12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Calibri</vt:lpstr>
      <vt:lpstr>Montserrat</vt:lpstr>
      <vt:lpstr>Raleway SemiBold</vt:lpstr>
      <vt:lpstr>Raleway</vt:lpstr>
      <vt:lpstr>Raleway Medium</vt:lpstr>
      <vt:lpstr>Arial</vt:lpstr>
      <vt:lpstr>Gill Sans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Arwa Elsharawy</cp:lastModifiedBy>
  <cp:revision>7</cp:revision>
  <dcterms:modified xsi:type="dcterms:W3CDTF">2025-06-29T08:59:46Z</dcterms:modified>
</cp:coreProperties>
</file>